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1" r:id="rId3"/>
  </p:sldMasterIdLst>
  <p:sldIdLst>
    <p:sldId id="283" r:id="rId4"/>
    <p:sldId id="296" r:id="rId5"/>
    <p:sldId id="284" r:id="rId6"/>
    <p:sldId id="258" r:id="rId7"/>
    <p:sldId id="259" r:id="rId8"/>
    <p:sldId id="260" r:id="rId9"/>
    <p:sldId id="287" r:id="rId10"/>
    <p:sldId id="288" r:id="rId11"/>
    <p:sldId id="289" r:id="rId12"/>
    <p:sldId id="290" r:id="rId13"/>
    <p:sldId id="291" r:id="rId14"/>
    <p:sldId id="295" r:id="rId15"/>
    <p:sldId id="293" r:id="rId16"/>
    <p:sldId id="297" r:id="rId17"/>
    <p:sldId id="265" r:id="rId18"/>
  </p:sldIdLst>
  <p:sldSz cx="12192000" cy="6858000"/>
  <p:notesSz cx="6858000" cy="9144000"/>
  <p:embeddedFontLst>
    <p:embeddedFont>
      <p:font typeface="Fira Sans Medium" panose="020B0603050000020004" pitchFamily="34" charset="0"/>
      <p:regular r:id="rId22"/>
      <p:italic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  <p:embeddedFont>
      <p:font typeface="Calibri Light" panose="020F0302020204030204" charset="0"/>
      <p:regular r:id="rId28"/>
      <p:italic r:id="rId29"/>
    </p:embeddedFont>
    <p:embeddedFont>
      <p:font typeface="Cambria" panose="02040503050406030204" pitchFamily="18" charset="0"/>
      <p:regular r:id="rId30"/>
      <p:bold r:id="rId31"/>
      <p:italic r:id="rId32"/>
      <p:boldItalic r:id="rId33"/>
    </p:embeddedFont>
    <p:embeddedFont>
      <p:font typeface="Gabriola" panose="04040605051002020D02" charset="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542"/>
    <a:srgbClr val="FF9900"/>
    <a:srgbClr val="00674B"/>
    <a:srgbClr val="00AAE1"/>
    <a:srgbClr val="131921"/>
    <a:srgbClr val="D9D9D9"/>
    <a:srgbClr val="232F3E"/>
    <a:srgbClr val="181717"/>
    <a:srgbClr val="E15436"/>
    <a:srgbClr val="05A0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283" autoAdjust="0"/>
  </p:normalViewPr>
  <p:slideViewPr>
    <p:cSldViewPr snapToGrid="0" showGuides="1">
      <p:cViewPr varScale="1">
        <p:scale>
          <a:sx n="112" d="100"/>
          <a:sy n="112" d="100"/>
        </p:scale>
        <p:origin x="714" y="96"/>
      </p:cViewPr>
      <p:guideLst>
        <p:guide orient="horz" pos="2100"/>
        <p:guide pos="3872"/>
        <p:guide pos="368"/>
        <p:guide pos="7224"/>
        <p:guide orient="horz" pos="287"/>
        <p:guide orient="horz" pos="4067"/>
        <p:guide pos="5762"/>
        <p:guide orient="horz" pos="241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4" Type="http://schemas.openxmlformats.org/officeDocument/2006/relationships/font" Target="fonts/font13.fntdata"/><Relationship Id="rId33" Type="http://schemas.openxmlformats.org/officeDocument/2006/relationships/font" Target="fonts/font12.fntdata"/><Relationship Id="rId32" Type="http://schemas.openxmlformats.org/officeDocument/2006/relationships/font" Target="fonts/font11.fntdata"/><Relationship Id="rId31" Type="http://schemas.openxmlformats.org/officeDocument/2006/relationships/font" Target="fonts/font10.fntdata"/><Relationship Id="rId30" Type="http://schemas.openxmlformats.org/officeDocument/2006/relationships/font" Target="fonts/font9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wdp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7353299" y="1095375"/>
            <a:ext cx="3590925" cy="4667250"/>
          </a:xfrm>
          <a:custGeom>
            <a:avLst/>
            <a:gdLst>
              <a:gd name="connsiteX0" fmla="*/ 312734 w 3590925"/>
              <a:gd name="connsiteY0" fmla="*/ 0 h 4667250"/>
              <a:gd name="connsiteX1" fmla="*/ 3278191 w 3590925"/>
              <a:gd name="connsiteY1" fmla="*/ 0 h 4667250"/>
              <a:gd name="connsiteX2" fmla="*/ 3590925 w 3590925"/>
              <a:gd name="connsiteY2" fmla="*/ 312734 h 4667250"/>
              <a:gd name="connsiteX3" fmla="*/ 3590925 w 3590925"/>
              <a:gd name="connsiteY3" fmla="*/ 4354516 h 4667250"/>
              <a:gd name="connsiteX4" fmla="*/ 3278191 w 3590925"/>
              <a:gd name="connsiteY4" fmla="*/ 4667250 h 4667250"/>
              <a:gd name="connsiteX5" fmla="*/ 312734 w 3590925"/>
              <a:gd name="connsiteY5" fmla="*/ 4667250 h 4667250"/>
              <a:gd name="connsiteX6" fmla="*/ 0 w 3590925"/>
              <a:gd name="connsiteY6" fmla="*/ 4354516 h 4667250"/>
              <a:gd name="connsiteX7" fmla="*/ 0 w 3590925"/>
              <a:gd name="connsiteY7" fmla="*/ 312734 h 4667250"/>
              <a:gd name="connsiteX8" fmla="*/ 312734 w 3590925"/>
              <a:gd name="connsiteY8" fmla="*/ 0 h 466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90925" h="4667250">
                <a:moveTo>
                  <a:pt x="312734" y="0"/>
                </a:moveTo>
                <a:lnTo>
                  <a:pt x="3278191" y="0"/>
                </a:lnTo>
                <a:cubicBezTo>
                  <a:pt x="3450909" y="0"/>
                  <a:pt x="3590925" y="140016"/>
                  <a:pt x="3590925" y="312734"/>
                </a:cubicBezTo>
                <a:lnTo>
                  <a:pt x="3590925" y="4354516"/>
                </a:lnTo>
                <a:cubicBezTo>
                  <a:pt x="3590925" y="4527234"/>
                  <a:pt x="3450909" y="4667250"/>
                  <a:pt x="3278191" y="4667250"/>
                </a:cubicBezTo>
                <a:lnTo>
                  <a:pt x="312734" y="4667250"/>
                </a:lnTo>
                <a:cubicBezTo>
                  <a:pt x="140016" y="4667250"/>
                  <a:pt x="0" y="4527234"/>
                  <a:pt x="0" y="4354516"/>
                </a:cubicBezTo>
                <a:lnTo>
                  <a:pt x="0" y="312734"/>
                </a:lnTo>
                <a:cubicBezTo>
                  <a:pt x="0" y="140016"/>
                  <a:pt x="140016" y="0"/>
                  <a:pt x="3127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7F2F-AABE-4892-8D4C-C67BF5CA2C98}" type="datetimeFigureOut">
              <a:rPr lang="en-GB" smtClean="0"/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63F60-ACF9-4F7B-8317-B93A3EF12787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7353299" y="1095375"/>
            <a:ext cx="3590925" cy="4667250"/>
          </a:xfrm>
          <a:custGeom>
            <a:avLst/>
            <a:gdLst>
              <a:gd name="connsiteX0" fmla="*/ 312734 w 3590925"/>
              <a:gd name="connsiteY0" fmla="*/ 0 h 4667250"/>
              <a:gd name="connsiteX1" fmla="*/ 3278191 w 3590925"/>
              <a:gd name="connsiteY1" fmla="*/ 0 h 4667250"/>
              <a:gd name="connsiteX2" fmla="*/ 3590925 w 3590925"/>
              <a:gd name="connsiteY2" fmla="*/ 312734 h 4667250"/>
              <a:gd name="connsiteX3" fmla="*/ 3590925 w 3590925"/>
              <a:gd name="connsiteY3" fmla="*/ 4354516 h 4667250"/>
              <a:gd name="connsiteX4" fmla="*/ 3278191 w 3590925"/>
              <a:gd name="connsiteY4" fmla="*/ 4667250 h 4667250"/>
              <a:gd name="connsiteX5" fmla="*/ 312734 w 3590925"/>
              <a:gd name="connsiteY5" fmla="*/ 4667250 h 4667250"/>
              <a:gd name="connsiteX6" fmla="*/ 0 w 3590925"/>
              <a:gd name="connsiteY6" fmla="*/ 4354516 h 4667250"/>
              <a:gd name="connsiteX7" fmla="*/ 0 w 3590925"/>
              <a:gd name="connsiteY7" fmla="*/ 312734 h 4667250"/>
              <a:gd name="connsiteX8" fmla="*/ 312734 w 3590925"/>
              <a:gd name="connsiteY8" fmla="*/ 0 h 466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90925" h="4667250">
                <a:moveTo>
                  <a:pt x="312734" y="0"/>
                </a:moveTo>
                <a:lnTo>
                  <a:pt x="3278191" y="0"/>
                </a:lnTo>
                <a:cubicBezTo>
                  <a:pt x="3450909" y="0"/>
                  <a:pt x="3590925" y="140016"/>
                  <a:pt x="3590925" y="312734"/>
                </a:cubicBezTo>
                <a:lnTo>
                  <a:pt x="3590925" y="4354516"/>
                </a:lnTo>
                <a:cubicBezTo>
                  <a:pt x="3590925" y="4527234"/>
                  <a:pt x="3450909" y="4667250"/>
                  <a:pt x="3278191" y="4667250"/>
                </a:cubicBezTo>
                <a:lnTo>
                  <a:pt x="312734" y="4667250"/>
                </a:lnTo>
                <a:cubicBezTo>
                  <a:pt x="140016" y="4667250"/>
                  <a:pt x="0" y="4527234"/>
                  <a:pt x="0" y="4354516"/>
                </a:cubicBezTo>
                <a:lnTo>
                  <a:pt x="0" y="312734"/>
                </a:lnTo>
                <a:cubicBezTo>
                  <a:pt x="0" y="140016"/>
                  <a:pt x="140016" y="0"/>
                  <a:pt x="3127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089025" y="1937268"/>
            <a:ext cx="5206611" cy="3349690"/>
          </a:xfrm>
          <a:custGeom>
            <a:avLst/>
            <a:gdLst>
              <a:gd name="connsiteX0" fmla="*/ 139180 w 5206611"/>
              <a:gd name="connsiteY0" fmla="*/ 0 h 3349690"/>
              <a:gd name="connsiteX1" fmla="*/ 5067431 w 5206611"/>
              <a:gd name="connsiteY1" fmla="*/ 0 h 3349690"/>
              <a:gd name="connsiteX2" fmla="*/ 5206611 w 5206611"/>
              <a:gd name="connsiteY2" fmla="*/ 139180 h 3349690"/>
              <a:gd name="connsiteX3" fmla="*/ 5206611 w 5206611"/>
              <a:gd name="connsiteY3" fmla="*/ 3210510 h 3349690"/>
              <a:gd name="connsiteX4" fmla="*/ 5067431 w 5206611"/>
              <a:gd name="connsiteY4" fmla="*/ 3349690 h 3349690"/>
              <a:gd name="connsiteX5" fmla="*/ 139180 w 5206611"/>
              <a:gd name="connsiteY5" fmla="*/ 3349690 h 3349690"/>
              <a:gd name="connsiteX6" fmla="*/ 0 w 5206611"/>
              <a:gd name="connsiteY6" fmla="*/ 3210510 h 3349690"/>
              <a:gd name="connsiteX7" fmla="*/ 0 w 5206611"/>
              <a:gd name="connsiteY7" fmla="*/ 139180 h 3349690"/>
              <a:gd name="connsiteX8" fmla="*/ 139180 w 5206611"/>
              <a:gd name="connsiteY8" fmla="*/ 0 h 3349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06611" h="3349690">
                <a:moveTo>
                  <a:pt x="139180" y="0"/>
                </a:moveTo>
                <a:lnTo>
                  <a:pt x="5067431" y="0"/>
                </a:lnTo>
                <a:cubicBezTo>
                  <a:pt x="5144298" y="0"/>
                  <a:pt x="5206611" y="62313"/>
                  <a:pt x="5206611" y="139180"/>
                </a:cubicBezTo>
                <a:lnTo>
                  <a:pt x="5206611" y="3210510"/>
                </a:lnTo>
                <a:cubicBezTo>
                  <a:pt x="5206611" y="3287377"/>
                  <a:pt x="5144298" y="3349690"/>
                  <a:pt x="5067431" y="3349690"/>
                </a:cubicBezTo>
                <a:lnTo>
                  <a:pt x="139180" y="3349690"/>
                </a:lnTo>
                <a:cubicBezTo>
                  <a:pt x="62313" y="3349690"/>
                  <a:pt x="0" y="3287377"/>
                  <a:pt x="0" y="3210510"/>
                </a:cubicBezTo>
                <a:lnTo>
                  <a:pt x="0" y="139180"/>
                </a:lnTo>
                <a:cubicBezTo>
                  <a:pt x="0" y="62313"/>
                  <a:pt x="62313" y="0"/>
                  <a:pt x="1391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5781160" y="2620011"/>
            <a:ext cx="1427728" cy="2933647"/>
          </a:xfrm>
          <a:custGeom>
            <a:avLst/>
            <a:gdLst>
              <a:gd name="connsiteX0" fmla="*/ 187889 w 1427728"/>
              <a:gd name="connsiteY0" fmla="*/ 0 h 2933647"/>
              <a:gd name="connsiteX1" fmla="*/ 1239839 w 1427728"/>
              <a:gd name="connsiteY1" fmla="*/ 0 h 2933647"/>
              <a:gd name="connsiteX2" fmla="*/ 1427728 w 1427728"/>
              <a:gd name="connsiteY2" fmla="*/ 187889 h 2933647"/>
              <a:gd name="connsiteX3" fmla="*/ 1427728 w 1427728"/>
              <a:gd name="connsiteY3" fmla="*/ 2745758 h 2933647"/>
              <a:gd name="connsiteX4" fmla="*/ 1239839 w 1427728"/>
              <a:gd name="connsiteY4" fmla="*/ 2933647 h 2933647"/>
              <a:gd name="connsiteX5" fmla="*/ 187889 w 1427728"/>
              <a:gd name="connsiteY5" fmla="*/ 2933647 h 2933647"/>
              <a:gd name="connsiteX6" fmla="*/ 0 w 1427728"/>
              <a:gd name="connsiteY6" fmla="*/ 2745758 h 2933647"/>
              <a:gd name="connsiteX7" fmla="*/ 0 w 1427728"/>
              <a:gd name="connsiteY7" fmla="*/ 187889 h 2933647"/>
              <a:gd name="connsiteX8" fmla="*/ 187889 w 1427728"/>
              <a:gd name="connsiteY8" fmla="*/ 0 h 2933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27728" h="2933647">
                <a:moveTo>
                  <a:pt x="187889" y="0"/>
                </a:moveTo>
                <a:lnTo>
                  <a:pt x="1239839" y="0"/>
                </a:lnTo>
                <a:cubicBezTo>
                  <a:pt x="1343607" y="0"/>
                  <a:pt x="1427728" y="84121"/>
                  <a:pt x="1427728" y="187889"/>
                </a:cubicBezTo>
                <a:lnTo>
                  <a:pt x="1427728" y="2745758"/>
                </a:lnTo>
                <a:cubicBezTo>
                  <a:pt x="1427728" y="2849526"/>
                  <a:pt x="1343607" y="2933647"/>
                  <a:pt x="1239839" y="2933647"/>
                </a:cubicBezTo>
                <a:lnTo>
                  <a:pt x="187889" y="2933647"/>
                </a:lnTo>
                <a:cubicBezTo>
                  <a:pt x="84121" y="2933647"/>
                  <a:pt x="0" y="2849526"/>
                  <a:pt x="0" y="2745758"/>
                </a:cubicBezTo>
                <a:lnTo>
                  <a:pt x="0" y="187889"/>
                </a:lnTo>
                <a:cubicBezTo>
                  <a:pt x="0" y="84121"/>
                  <a:pt x="84121" y="0"/>
                  <a:pt x="18788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089025" y="1937268"/>
            <a:ext cx="5206611" cy="3349690"/>
          </a:xfrm>
          <a:custGeom>
            <a:avLst/>
            <a:gdLst>
              <a:gd name="connsiteX0" fmla="*/ 139180 w 5206611"/>
              <a:gd name="connsiteY0" fmla="*/ 0 h 3349690"/>
              <a:gd name="connsiteX1" fmla="*/ 5067431 w 5206611"/>
              <a:gd name="connsiteY1" fmla="*/ 0 h 3349690"/>
              <a:gd name="connsiteX2" fmla="*/ 5206611 w 5206611"/>
              <a:gd name="connsiteY2" fmla="*/ 139180 h 3349690"/>
              <a:gd name="connsiteX3" fmla="*/ 5206611 w 5206611"/>
              <a:gd name="connsiteY3" fmla="*/ 3210510 h 3349690"/>
              <a:gd name="connsiteX4" fmla="*/ 5067431 w 5206611"/>
              <a:gd name="connsiteY4" fmla="*/ 3349690 h 3349690"/>
              <a:gd name="connsiteX5" fmla="*/ 139180 w 5206611"/>
              <a:gd name="connsiteY5" fmla="*/ 3349690 h 3349690"/>
              <a:gd name="connsiteX6" fmla="*/ 0 w 5206611"/>
              <a:gd name="connsiteY6" fmla="*/ 3210510 h 3349690"/>
              <a:gd name="connsiteX7" fmla="*/ 0 w 5206611"/>
              <a:gd name="connsiteY7" fmla="*/ 139180 h 3349690"/>
              <a:gd name="connsiteX8" fmla="*/ 139180 w 5206611"/>
              <a:gd name="connsiteY8" fmla="*/ 0 h 3349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06611" h="3349690">
                <a:moveTo>
                  <a:pt x="139180" y="0"/>
                </a:moveTo>
                <a:lnTo>
                  <a:pt x="5067431" y="0"/>
                </a:lnTo>
                <a:cubicBezTo>
                  <a:pt x="5144298" y="0"/>
                  <a:pt x="5206611" y="62313"/>
                  <a:pt x="5206611" y="139180"/>
                </a:cubicBezTo>
                <a:lnTo>
                  <a:pt x="5206611" y="3210510"/>
                </a:lnTo>
                <a:cubicBezTo>
                  <a:pt x="5206611" y="3287377"/>
                  <a:pt x="5144298" y="3349690"/>
                  <a:pt x="5067431" y="3349690"/>
                </a:cubicBezTo>
                <a:lnTo>
                  <a:pt x="139180" y="3349690"/>
                </a:lnTo>
                <a:cubicBezTo>
                  <a:pt x="62313" y="3349690"/>
                  <a:pt x="0" y="3287377"/>
                  <a:pt x="0" y="3210510"/>
                </a:cubicBezTo>
                <a:lnTo>
                  <a:pt x="0" y="139180"/>
                </a:lnTo>
                <a:cubicBezTo>
                  <a:pt x="0" y="62313"/>
                  <a:pt x="62313" y="0"/>
                  <a:pt x="1391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5781160" y="2620011"/>
            <a:ext cx="1427728" cy="2933647"/>
          </a:xfrm>
          <a:custGeom>
            <a:avLst/>
            <a:gdLst>
              <a:gd name="connsiteX0" fmla="*/ 187889 w 1427728"/>
              <a:gd name="connsiteY0" fmla="*/ 0 h 2933647"/>
              <a:gd name="connsiteX1" fmla="*/ 1239839 w 1427728"/>
              <a:gd name="connsiteY1" fmla="*/ 0 h 2933647"/>
              <a:gd name="connsiteX2" fmla="*/ 1427728 w 1427728"/>
              <a:gd name="connsiteY2" fmla="*/ 187889 h 2933647"/>
              <a:gd name="connsiteX3" fmla="*/ 1427728 w 1427728"/>
              <a:gd name="connsiteY3" fmla="*/ 2745758 h 2933647"/>
              <a:gd name="connsiteX4" fmla="*/ 1239839 w 1427728"/>
              <a:gd name="connsiteY4" fmla="*/ 2933647 h 2933647"/>
              <a:gd name="connsiteX5" fmla="*/ 187889 w 1427728"/>
              <a:gd name="connsiteY5" fmla="*/ 2933647 h 2933647"/>
              <a:gd name="connsiteX6" fmla="*/ 0 w 1427728"/>
              <a:gd name="connsiteY6" fmla="*/ 2745758 h 2933647"/>
              <a:gd name="connsiteX7" fmla="*/ 0 w 1427728"/>
              <a:gd name="connsiteY7" fmla="*/ 187889 h 2933647"/>
              <a:gd name="connsiteX8" fmla="*/ 187889 w 1427728"/>
              <a:gd name="connsiteY8" fmla="*/ 0 h 2933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27728" h="2933647">
                <a:moveTo>
                  <a:pt x="187889" y="0"/>
                </a:moveTo>
                <a:lnTo>
                  <a:pt x="1239839" y="0"/>
                </a:lnTo>
                <a:cubicBezTo>
                  <a:pt x="1343607" y="0"/>
                  <a:pt x="1427728" y="84121"/>
                  <a:pt x="1427728" y="187889"/>
                </a:cubicBezTo>
                <a:lnTo>
                  <a:pt x="1427728" y="2745758"/>
                </a:lnTo>
                <a:cubicBezTo>
                  <a:pt x="1427728" y="2849526"/>
                  <a:pt x="1343607" y="2933647"/>
                  <a:pt x="1239839" y="2933647"/>
                </a:cubicBezTo>
                <a:lnTo>
                  <a:pt x="187889" y="2933647"/>
                </a:lnTo>
                <a:cubicBezTo>
                  <a:pt x="84121" y="2933647"/>
                  <a:pt x="0" y="2849526"/>
                  <a:pt x="0" y="2745758"/>
                </a:cubicBezTo>
                <a:lnTo>
                  <a:pt x="0" y="187889"/>
                </a:lnTo>
                <a:cubicBezTo>
                  <a:pt x="0" y="84121"/>
                  <a:pt x="84121" y="0"/>
                  <a:pt x="18788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7F2F-AABE-4892-8D4C-C67BF5CA2C98}" type="datetimeFigureOut">
              <a:rPr lang="en-GB" smtClean="0"/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63F60-ACF9-4F7B-8317-B93A3EF12787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7.png"/><Relationship Id="rId2" Type="http://schemas.openxmlformats.org/officeDocument/2006/relationships/image" Target="../media/image1.svg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1.sv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tial Circle 2"/>
          <p:cNvSpPr/>
          <p:nvPr/>
        </p:nvSpPr>
        <p:spPr>
          <a:xfrm>
            <a:off x="-5925185" y="1010285"/>
            <a:ext cx="13182600" cy="13010515"/>
          </a:xfrm>
          <a:prstGeom prst="pie">
            <a:avLst>
              <a:gd name="adj1" fmla="val 16212785"/>
              <a:gd name="adj2" fmla="val 25973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3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" name="Partial Circle 1"/>
          <p:cNvSpPr/>
          <p:nvPr/>
        </p:nvSpPr>
        <p:spPr>
          <a:xfrm>
            <a:off x="-6372860" y="1010285"/>
            <a:ext cx="13086080" cy="12324715"/>
          </a:xfrm>
          <a:prstGeom prst="pie">
            <a:avLst>
              <a:gd name="adj1" fmla="val 16212785"/>
              <a:gd name="adj2" fmla="val 2597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3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Star: 5 Points 6"/>
          <p:cNvSpPr/>
          <p:nvPr/>
        </p:nvSpPr>
        <p:spPr>
          <a:xfrm>
            <a:off x="1598930" y="5624195"/>
            <a:ext cx="90170" cy="90170"/>
          </a:xfrm>
          <a:prstGeom prst="star5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IN" sz="135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072237" y="1010050"/>
            <a:ext cx="6717665" cy="5396230"/>
            <a:chOff x="5385456" y="-401550"/>
            <a:chExt cx="8956885" cy="7194973"/>
          </a:xfrm>
        </p:grpSpPr>
        <p:sp>
          <p:nvSpPr>
            <p:cNvPr id="9" name="TextBox 8"/>
            <p:cNvSpPr txBox="1"/>
            <p:nvPr/>
          </p:nvSpPr>
          <p:spPr>
            <a:xfrm>
              <a:off x="10851535" y="5236403"/>
              <a:ext cx="3490806" cy="1557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defTabSz="685800">
                <a:lnSpc>
                  <a:spcPct val="140000"/>
                </a:lnSpc>
                <a:buNone/>
              </a:pPr>
              <a:r>
                <a:rPr lang="en-IN" altLang="en-US" sz="1400" dirty="0">
                  <a:solidFill>
                    <a:srgbClr val="FFA542"/>
                  </a:solidFill>
                  <a:latin typeface="Georgia Pro Light" panose="02040302050405020303" pitchFamily="18" charset="0"/>
                </a:rPr>
                <a:t>C</a:t>
              </a:r>
              <a:r>
                <a:rPr lang="en-IN" altLang="en-US" sz="1200" dirty="0">
                  <a:solidFill>
                    <a:srgbClr val="FFA542"/>
                  </a:solidFill>
                  <a:latin typeface="Georgia Pro Light" panose="02040302050405020303" pitchFamily="18" charset="0"/>
                </a:rPr>
                <a:t>hekuri Gayatri</a:t>
              </a:r>
              <a:endParaRPr lang="en-IN" altLang="en-US" sz="1200" dirty="0">
                <a:solidFill>
                  <a:srgbClr val="FFA542"/>
                </a:solidFill>
                <a:latin typeface="Georgia Pro Light" panose="02040302050405020303" pitchFamily="18" charset="0"/>
              </a:endParaRPr>
            </a:p>
            <a:p>
              <a:pPr indent="0" defTabSz="685800">
                <a:lnSpc>
                  <a:spcPct val="140000"/>
                </a:lnSpc>
                <a:buNone/>
              </a:pPr>
              <a:r>
                <a:rPr lang="en-IN" altLang="en-US" sz="1200" dirty="0">
                  <a:solidFill>
                    <a:srgbClr val="FFA542"/>
                  </a:solidFill>
                  <a:latin typeface="Georgia Pro Light" panose="02040302050405020303" pitchFamily="18" charset="0"/>
                </a:rPr>
                <a:t>192011305</a:t>
              </a:r>
              <a:endParaRPr lang="en-IN" altLang="en-US" sz="1200" dirty="0">
                <a:solidFill>
                  <a:srgbClr val="FFA542"/>
                </a:solidFill>
                <a:latin typeface="Georgia Pro Light" panose="02040302050405020303" pitchFamily="18" charset="0"/>
              </a:endParaRPr>
            </a:p>
            <a:p>
              <a:pPr indent="0" defTabSz="685800">
                <a:lnSpc>
                  <a:spcPct val="140000"/>
                </a:lnSpc>
                <a:buNone/>
              </a:pPr>
              <a:r>
                <a:rPr lang="en-IN" altLang="en-US" sz="1200" dirty="0">
                  <a:solidFill>
                    <a:srgbClr val="FFA542"/>
                  </a:solidFill>
                  <a:latin typeface="Georgia Pro Light" panose="02040302050405020303" pitchFamily="18" charset="0"/>
                </a:rPr>
                <a:t>CSA3731-SoftwareTesting</a:t>
              </a:r>
              <a:endParaRPr lang="en-IN" altLang="en-US" sz="1200" dirty="0">
                <a:solidFill>
                  <a:srgbClr val="FFA542"/>
                </a:solidFill>
                <a:latin typeface="Georgia Pro Light" panose="02040302050405020303" pitchFamily="18" charset="0"/>
              </a:endParaRPr>
            </a:p>
            <a:p>
              <a:pPr indent="0" defTabSz="685800">
                <a:lnSpc>
                  <a:spcPct val="140000"/>
                </a:lnSpc>
                <a:buNone/>
              </a:pPr>
              <a:r>
                <a:rPr lang="en-IN" altLang="en-US" sz="1200" dirty="0">
                  <a:solidFill>
                    <a:srgbClr val="FFA542"/>
                  </a:solidFill>
                  <a:latin typeface="Georgia Pro Light" panose="02040302050405020303" pitchFamily="18" charset="0"/>
                </a:rPr>
                <a:t>31st Jan,2023</a:t>
              </a:r>
              <a:endParaRPr lang="en-IN" altLang="en-US" sz="1200" dirty="0">
                <a:solidFill>
                  <a:srgbClr val="FFA542"/>
                </a:solidFill>
                <a:latin typeface="Georgia Pro Light" panose="02040302050405020303" pitchFamily="18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385456" y="-401550"/>
              <a:ext cx="8292252" cy="25840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800"/>
              <a:r>
                <a:rPr lang="en-IN" altLang="en-US" sz="4000" dirty="0">
                  <a:solidFill>
                    <a:prstClr val="black"/>
                  </a:solidFill>
                  <a:latin typeface="Gabriola" panose="04040605051002020D02" charset="0"/>
                  <a:ea typeface="Cambria" panose="02040503050406030204" pitchFamily="18" charset="0"/>
                  <a:cs typeface="Gabriola" panose="04040605051002020D02" charset="0"/>
                </a:rPr>
                <a:t>E-commerce Application </a:t>
              </a:r>
              <a:endParaRPr lang="en-IN" altLang="en-US" sz="4000" dirty="0">
                <a:solidFill>
                  <a:prstClr val="black"/>
                </a:solidFill>
                <a:latin typeface="Gabriola" panose="04040605051002020D02" charset="0"/>
                <a:ea typeface="Cambria" panose="02040503050406030204" pitchFamily="18" charset="0"/>
                <a:cs typeface="Gabriola" panose="04040605051002020D02" charset="0"/>
              </a:endParaRPr>
            </a:p>
            <a:p>
              <a:pPr algn="ctr" defTabSz="685800"/>
              <a:r>
                <a:rPr lang="en-IN" altLang="en-US" sz="4000" dirty="0">
                  <a:solidFill>
                    <a:prstClr val="black"/>
                  </a:solidFill>
                  <a:latin typeface="Gabriola" panose="04040605051002020D02" charset="0"/>
                  <a:ea typeface="Cambria" panose="02040503050406030204" pitchFamily="18" charset="0"/>
                  <a:cs typeface="Gabriola" panose="04040605051002020D02" charset="0"/>
                </a:rPr>
                <a:t>website for Amazon</a:t>
              </a:r>
              <a:endParaRPr lang="en-IN" altLang="en-US" sz="4000" dirty="0">
                <a:solidFill>
                  <a:prstClr val="black"/>
                </a:solidFill>
                <a:latin typeface="Gabriola" panose="04040605051002020D02" charset="0"/>
                <a:ea typeface="Cambria" panose="02040503050406030204" pitchFamily="18" charset="0"/>
                <a:cs typeface="Gabriola" panose="04040605051002020D02" charset="0"/>
              </a:endParaRPr>
            </a:p>
            <a:p>
              <a:pPr algn="ctr" defTabSz="685800"/>
              <a:r>
                <a:rPr lang="en-IN" altLang="en-US" sz="4000" dirty="0">
                  <a:solidFill>
                    <a:prstClr val="black"/>
                  </a:solidFill>
                  <a:latin typeface="Gabriola" panose="04040605051002020D02" charset="0"/>
                  <a:ea typeface="Cambria" panose="02040503050406030204" pitchFamily="18" charset="0"/>
                  <a:cs typeface="Gabriola" panose="04040605051002020D02" charset="0"/>
                </a:rPr>
                <a:t> using Appium</a:t>
              </a:r>
              <a:endParaRPr lang="en-IN" altLang="en-US" sz="4000" dirty="0">
                <a:solidFill>
                  <a:prstClr val="black"/>
                </a:solidFill>
                <a:latin typeface="Gabriola" panose="04040605051002020D02" charset="0"/>
                <a:ea typeface="Cambria" panose="02040503050406030204" pitchFamily="18" charset="0"/>
                <a:cs typeface="Gabriola" panose="04040605051002020D02" charset="0"/>
              </a:endParaRPr>
            </a:p>
          </p:txBody>
        </p:sp>
      </p:grpSp>
      <p:pic>
        <p:nvPicPr>
          <p:cNvPr id="15" name="Picture 2" descr="Amazon logo (png symbol icon) orange"/>
          <p:cNvPicPr>
            <a:picLocks noChangeAspect="1" noChangeArrowheads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270" y="3030293"/>
            <a:ext cx="2424593" cy="2424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Box 87"/>
          <p:cNvSpPr txBox="1"/>
          <p:nvPr/>
        </p:nvSpPr>
        <p:spPr>
          <a:xfrm>
            <a:off x="4797818" y="314062"/>
            <a:ext cx="35223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>
                <a:latin typeface="Fira Sans Medium" panose="020B0603050000020004" pitchFamily="34" charset="0"/>
              </a:rPr>
              <a:t>Implementation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grpSp>
        <p:nvGrpSpPr>
          <p:cNvPr id="65" name="Group 64"/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6" name="Graphic 4"/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67" name="Graphic 4"/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68" name="Graphic 11"/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5" name="Picture Placeholder 4"/>
          <p:cNvPicPr>
            <a:picLocks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75" y="1111885"/>
            <a:ext cx="5206365" cy="2927985"/>
          </a:xfrm>
          <a:prstGeom prst="rect">
            <a:avLst/>
          </a:prstGeom>
        </p:spPr>
      </p:pic>
      <p:pic>
        <p:nvPicPr>
          <p:cNvPr id="6" name="Picture Placeholder 5"/>
          <p:cNvPicPr>
            <a:picLocks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860" y="2883535"/>
            <a:ext cx="5685790" cy="31984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raphic 4"/>
          <p:cNvSpPr/>
          <p:nvPr/>
        </p:nvSpPr>
        <p:spPr>
          <a:xfrm rot="18083371">
            <a:off x="362818" y="5099661"/>
            <a:ext cx="1251936" cy="2929006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3" name="Graphic 11"/>
          <p:cNvSpPr/>
          <p:nvPr/>
        </p:nvSpPr>
        <p:spPr>
          <a:xfrm rot="1726970">
            <a:off x="1263672" y="5768185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4321" y="3550604"/>
            <a:ext cx="5760718" cy="3240403"/>
          </a:xfrm>
          <a:prstGeom prst="rect">
            <a:avLst/>
          </a:prstGeom>
          <a:ln>
            <a:solidFill>
              <a:schemeClr val="tx1"/>
            </a:solidFill>
            <a:prstDash val="sysDash"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20" y="89535"/>
            <a:ext cx="5852161" cy="32918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4439350">
            <a:off x="10514817" y="-548826"/>
            <a:ext cx="2210578" cy="2419013"/>
            <a:chOff x="-447720" y="-856723"/>
            <a:chExt cx="2210578" cy="2419013"/>
          </a:xfrm>
        </p:grpSpPr>
        <p:sp>
          <p:nvSpPr>
            <p:cNvPr id="8" name="Graphic 4"/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9" name="Graphic 4"/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1" name="Freeform: Shape 10"/>
          <p:cNvSpPr/>
          <p:nvPr/>
        </p:nvSpPr>
        <p:spPr>
          <a:xfrm rot="6175423">
            <a:off x="10443342" y="4582071"/>
            <a:ext cx="2469060" cy="3599358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2" name="Graphic 11"/>
          <p:cNvSpPr/>
          <p:nvPr/>
        </p:nvSpPr>
        <p:spPr>
          <a:xfrm>
            <a:off x="10250002" y="139291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5" name="Content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75" y="213995"/>
            <a:ext cx="5206365" cy="2927985"/>
          </a:xfrm>
          <a:prstGeom prst="rect">
            <a:avLst/>
          </a:prstGeom>
        </p:spPr>
      </p:pic>
      <p:pic>
        <p:nvPicPr>
          <p:cNvPr id="16" name="Picture Placeholder 15"/>
          <p:cNvPicPr>
            <a:picLocks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745" y="3285490"/>
            <a:ext cx="6114415" cy="34391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/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84593" y="275962"/>
            <a:ext cx="416052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>
                <a:latin typeface="Fira Sans Medium" panose="020B0603050000020004" pitchFamily="34" charset="0"/>
              </a:rPr>
              <a:t>Testcase outcomes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sp>
        <p:nvSpPr>
          <p:cNvPr id="68" name="Graphic 11"/>
          <p:cNvSpPr/>
          <p:nvPr/>
        </p:nvSpPr>
        <p:spPr>
          <a:xfrm rot="7707741">
            <a:off x="11281556" y="621889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en-IN"/>
          </a:p>
        </p:txBody>
      </p:sp>
      <p:sp>
        <p:nvSpPr>
          <p:cNvPr id="9" name="Graphic 11"/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en-IN"/>
          </a:p>
        </p:txBody>
      </p:sp>
      <p:pic>
        <p:nvPicPr>
          <p:cNvPr id="13" name="Picture Placeholder 12"/>
          <p:cNvPicPr>
            <a:picLocks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838200" y="1109345"/>
            <a:ext cx="7676515" cy="54368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/>
          <p:cNvSpPr/>
          <p:nvPr/>
        </p:nvSpPr>
        <p:spPr>
          <a:xfrm>
            <a:off x="-266700" y="-3262994"/>
            <a:ext cx="12725400" cy="5687787"/>
          </a:xfrm>
          <a:prstGeom prst="ellipse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5" name="Group 14"/>
          <p:cNvGrpSpPr/>
          <p:nvPr/>
        </p:nvGrpSpPr>
        <p:grpSpPr>
          <a:xfrm>
            <a:off x="1419225" y="1092200"/>
            <a:ext cx="9208135" cy="1386840"/>
            <a:chOff x="3311855" y="3736152"/>
            <a:chExt cx="4123771" cy="928902"/>
          </a:xfrm>
          <a:solidFill>
            <a:srgbClr val="FF9900"/>
          </a:solidFill>
        </p:grpSpPr>
        <p:sp>
          <p:nvSpPr>
            <p:cNvPr id="7" name="Freeform: Shape 6"/>
            <p:cNvSpPr/>
            <p:nvPr/>
          </p:nvSpPr>
          <p:spPr>
            <a:xfrm>
              <a:off x="3311855" y="3817376"/>
              <a:ext cx="3760826" cy="847678"/>
            </a:xfrm>
            <a:custGeom>
              <a:avLst/>
              <a:gdLst>
                <a:gd name="connsiteX0" fmla="*/ 4569032 w 4609853"/>
                <a:gd name="connsiteY0" fmla="*/ 413392 h 1039050"/>
                <a:gd name="connsiteX1" fmla="*/ 2522490 w 4609853"/>
                <a:gd name="connsiteY1" fmla="*/ 1039051 h 1039050"/>
                <a:gd name="connsiteX2" fmla="*/ 22339 w 4609853"/>
                <a:gd name="connsiteY2" fmla="*/ 85017 h 1039050"/>
                <a:gd name="connsiteX3" fmla="*/ 79146 w 4609853"/>
                <a:gd name="connsiteY3" fmla="*/ 10798 h 1039050"/>
                <a:gd name="connsiteX4" fmla="*/ 2580535 w 4609853"/>
                <a:gd name="connsiteY4" fmla="*/ 674186 h 1039050"/>
                <a:gd name="connsiteX5" fmla="*/ 4488602 w 4609853"/>
                <a:gd name="connsiteY5" fmla="*/ 284033 h 1039050"/>
                <a:gd name="connsiteX6" fmla="*/ 4569032 w 4609853"/>
                <a:gd name="connsiteY6" fmla="*/ 413392 h 103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9853" h="1039050">
                  <a:moveTo>
                    <a:pt x="4569032" y="413392"/>
                  </a:moveTo>
                  <a:cubicBezTo>
                    <a:pt x="4015524" y="821376"/>
                    <a:pt x="3213233" y="1039051"/>
                    <a:pt x="2522490" y="1039051"/>
                  </a:cubicBezTo>
                  <a:cubicBezTo>
                    <a:pt x="1553940" y="1039051"/>
                    <a:pt x="682003" y="680825"/>
                    <a:pt x="22339" y="85017"/>
                  </a:cubicBezTo>
                  <a:cubicBezTo>
                    <a:pt x="-29486" y="38164"/>
                    <a:pt x="16958" y="-25682"/>
                    <a:pt x="79146" y="10798"/>
                  </a:cubicBezTo>
                  <a:cubicBezTo>
                    <a:pt x="791045" y="425003"/>
                    <a:pt x="1671279" y="674186"/>
                    <a:pt x="2580535" y="674186"/>
                  </a:cubicBezTo>
                  <a:cubicBezTo>
                    <a:pt x="3193755" y="674186"/>
                    <a:pt x="3868334" y="547313"/>
                    <a:pt x="4488602" y="284033"/>
                  </a:cubicBezTo>
                  <a:cubicBezTo>
                    <a:pt x="4582300" y="244228"/>
                    <a:pt x="4660662" y="345393"/>
                    <a:pt x="4569032" y="413392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6662590" y="3736152"/>
              <a:ext cx="773036" cy="761368"/>
            </a:xfrm>
            <a:custGeom>
              <a:avLst/>
              <a:gdLst>
                <a:gd name="connsiteX0" fmla="*/ 691963 w 947553"/>
                <a:gd name="connsiteY0" fmla="*/ 249669 h 933254"/>
                <a:gd name="connsiteX1" fmla="*/ 45996 w 947553"/>
                <a:gd name="connsiteY1" fmla="*/ 228114 h 933254"/>
                <a:gd name="connsiteX2" fmla="*/ 32309 w 947553"/>
                <a:gd name="connsiteY2" fmla="*/ 153476 h 933254"/>
                <a:gd name="connsiteX3" fmla="*/ 928297 w 947553"/>
                <a:gd name="connsiteY3" fmla="*/ 69723 h 933254"/>
                <a:gd name="connsiteX4" fmla="*/ 615258 w 947553"/>
                <a:gd name="connsiteY4" fmla="*/ 913476 h 933254"/>
                <a:gd name="connsiteX5" fmla="*/ 546430 w 947553"/>
                <a:gd name="connsiteY5" fmla="*/ 880719 h 933254"/>
                <a:gd name="connsiteX6" fmla="*/ 691963 w 947553"/>
                <a:gd name="connsiteY6" fmla="*/ 249669 h 93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7553" h="933254">
                  <a:moveTo>
                    <a:pt x="691963" y="249669"/>
                  </a:moveTo>
                  <a:cubicBezTo>
                    <a:pt x="621477" y="159286"/>
                    <a:pt x="224275" y="206968"/>
                    <a:pt x="45996" y="228114"/>
                  </a:cubicBezTo>
                  <a:cubicBezTo>
                    <a:pt x="-8325" y="234743"/>
                    <a:pt x="-16612" y="187480"/>
                    <a:pt x="32309" y="153476"/>
                  </a:cubicBezTo>
                  <a:cubicBezTo>
                    <a:pt x="348663" y="-69171"/>
                    <a:pt x="867765" y="-4906"/>
                    <a:pt x="928297" y="69723"/>
                  </a:cubicBezTo>
                  <a:cubicBezTo>
                    <a:pt x="988828" y="144770"/>
                    <a:pt x="912543" y="665111"/>
                    <a:pt x="615258" y="913476"/>
                  </a:cubicBezTo>
                  <a:cubicBezTo>
                    <a:pt x="569652" y="951614"/>
                    <a:pt x="526123" y="931297"/>
                    <a:pt x="546430" y="880719"/>
                  </a:cubicBezTo>
                  <a:cubicBezTo>
                    <a:pt x="613191" y="714041"/>
                    <a:pt x="762866" y="340471"/>
                    <a:pt x="691963" y="249669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657458" y="2854034"/>
            <a:ext cx="2489176" cy="65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latin typeface="Fira Sans Medium" panose="020B0603050000020004" pitchFamily="34" charset="0"/>
              </a:rPr>
              <a:t>Conclusion</a:t>
            </a:r>
            <a:endParaRPr lang="en-IN" sz="2800" dirty="0">
              <a:latin typeface="Fira Sans Medium" panose="020B0603050000020004" pitchFamily="3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796540" y="3689985"/>
            <a:ext cx="6804660" cy="3276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IN" dirty="0">
                <a:sym typeface="+mn-ea"/>
              </a:rPr>
              <a:t>The e-commerce application </a:t>
            </a:r>
            <a:r>
              <a:rPr lang="en-IN" dirty="0" err="1">
                <a:sym typeface="+mn-ea"/>
              </a:rPr>
              <a:t>i.e Amazon</a:t>
            </a:r>
            <a:r>
              <a:rPr lang="en-IN" dirty="0">
                <a:sym typeface="+mn-ea"/>
              </a:rPr>
              <a:t> has been developed using Android Studio.</a:t>
            </a:r>
            <a:endParaRPr lang="en-IN" dirty="0"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IN" dirty="0">
                <a:sym typeface="+mn-ea"/>
              </a:rPr>
              <a:t>And the </a:t>
            </a:r>
            <a:r>
              <a:rPr lang="en-IN" dirty="0" err="1">
                <a:sym typeface="+mn-ea"/>
              </a:rPr>
              <a:t>testcases</a:t>
            </a:r>
            <a:r>
              <a:rPr lang="en-IN" dirty="0">
                <a:sym typeface="+mn-ea"/>
              </a:rPr>
              <a:t> of this application have been tested successfully using </a:t>
            </a:r>
            <a:r>
              <a:rPr lang="en-IN" dirty="0" err="1">
                <a:sym typeface="+mn-ea"/>
              </a:rPr>
              <a:t>Appium</a:t>
            </a:r>
            <a:r>
              <a:rPr lang="en-IN" dirty="0">
                <a:sym typeface="+mn-ea"/>
              </a:rPr>
              <a:t> server and </a:t>
            </a:r>
            <a:r>
              <a:rPr lang="en-IN" dirty="0" err="1">
                <a:sym typeface="+mn-ea"/>
              </a:rPr>
              <a:t>Appium</a:t>
            </a:r>
            <a:r>
              <a:rPr lang="en-IN" dirty="0">
                <a:sym typeface="+mn-ea"/>
              </a:rPr>
              <a:t> inspection.</a:t>
            </a:r>
            <a:endParaRPr lang="en-IN" dirty="0"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IN" dirty="0">
                <a:sym typeface="+mn-ea"/>
              </a:rPr>
              <a:t>The testing of this website has the positive and negative </a:t>
            </a:r>
            <a:r>
              <a:rPr lang="en-IN" dirty="0" err="1">
                <a:sym typeface="+mn-ea"/>
              </a:rPr>
              <a:t>testoutcomes</a:t>
            </a:r>
            <a:r>
              <a:rPr lang="en-IN" dirty="0">
                <a:sym typeface="+mn-ea"/>
              </a:rPr>
              <a:t> to understand and improve the application functionalities effectively</a:t>
            </a:r>
            <a:endParaRPr lang="en-IN" dirty="0">
              <a:sym typeface="+mn-ea"/>
            </a:endParaRPr>
          </a:p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/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3587691" y="2767280"/>
            <a:ext cx="5034915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8000" dirty="0">
                <a:latin typeface="Fira Sans Medium" panose="020B0603050000020004" pitchFamily="34" charset="0"/>
              </a:rPr>
              <a:t>thank you!</a:t>
            </a:r>
            <a:endParaRPr lang="en-IN" sz="6600" dirty="0">
              <a:latin typeface="Fira Sans Medium" panose="020B0603050000020004" pitchFamily="34" charset="0"/>
            </a:endParaRPr>
          </a:p>
        </p:txBody>
      </p:sp>
      <p:sp>
        <p:nvSpPr>
          <p:cNvPr id="15" name="Graphic 11"/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/>
          <p:cNvGrpSpPr/>
          <p:nvPr/>
        </p:nvGrpSpPr>
        <p:grpSpPr>
          <a:xfrm>
            <a:off x="-3681143" y="-2297674"/>
            <a:ext cx="7362285" cy="7105531"/>
            <a:chOff x="-2861483" y="-2254131"/>
            <a:chExt cx="7362285" cy="7105531"/>
          </a:xfrm>
        </p:grpSpPr>
        <p:sp>
          <p:nvSpPr>
            <p:cNvPr id="6" name="Graphic 4"/>
            <p:cNvSpPr/>
            <p:nvPr/>
          </p:nvSpPr>
          <p:spPr>
            <a:xfrm rot="2476041">
              <a:off x="-634236" y="-2254131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Graphic 4"/>
            <p:cNvSpPr/>
            <p:nvPr/>
          </p:nvSpPr>
          <p:spPr>
            <a:xfrm rot="3140551">
              <a:off x="-1320786" y="-2808187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25" name="Graphic 11"/>
            <p:cNvSpPr/>
            <p:nvPr/>
          </p:nvSpPr>
          <p:spPr>
            <a:xfrm rot="8901965">
              <a:off x="3130551" y="555042"/>
              <a:ext cx="1370251" cy="1274286"/>
            </a:xfrm>
            <a:custGeom>
              <a:avLst/>
              <a:gdLst>
                <a:gd name="connsiteX0" fmla="*/ 1051454 w 1444799"/>
                <a:gd name="connsiteY0" fmla="*/ 206792 h 1343613"/>
                <a:gd name="connsiteX1" fmla="*/ 1253384 w 1444799"/>
                <a:gd name="connsiteY1" fmla="*/ 532548 h 1343613"/>
                <a:gd name="connsiteX2" fmla="*/ 1443884 w 1444799"/>
                <a:gd name="connsiteY2" fmla="*/ 904023 h 1343613"/>
                <a:gd name="connsiteX3" fmla="*/ 1145752 w 1444799"/>
                <a:gd name="connsiteY3" fmla="*/ 1165960 h 1343613"/>
                <a:gd name="connsiteX4" fmla="*/ 728556 w 1444799"/>
                <a:gd name="connsiteY4" fmla="*/ 1305025 h 1343613"/>
                <a:gd name="connsiteX5" fmla="*/ 267546 w 1444799"/>
                <a:gd name="connsiteY5" fmla="*/ 1305025 h 1343613"/>
                <a:gd name="connsiteX6" fmla="*/ 21801 w 1444799"/>
                <a:gd name="connsiteY6" fmla="*/ 912595 h 1343613"/>
                <a:gd name="connsiteX7" fmla="*/ 64664 w 1444799"/>
                <a:gd name="connsiteY7" fmla="*/ 463968 h 1343613"/>
                <a:gd name="connsiteX8" fmla="*/ 405659 w 1444799"/>
                <a:gd name="connsiteY8" fmla="*/ 187742 h 1343613"/>
                <a:gd name="connsiteX9" fmla="*/ 753321 w 1444799"/>
                <a:gd name="connsiteY9" fmla="*/ 100 h 1343613"/>
                <a:gd name="connsiteX10" fmla="*/ 1051454 w 1444799"/>
                <a:gd name="connsiteY10" fmla="*/ 206792 h 134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799" h="1343613">
                  <a:moveTo>
                    <a:pt x="1051454" y="206792"/>
                  </a:moveTo>
                  <a:cubicBezTo>
                    <a:pt x="1128607" y="309663"/>
                    <a:pt x="1171469" y="411580"/>
                    <a:pt x="1253384" y="532548"/>
                  </a:cubicBezTo>
                  <a:cubicBezTo>
                    <a:pt x="1336252" y="652563"/>
                    <a:pt x="1457219" y="791628"/>
                    <a:pt x="1443884" y="904023"/>
                  </a:cubicBezTo>
                  <a:cubicBezTo>
                    <a:pt x="1430549" y="1016418"/>
                    <a:pt x="1282912" y="1102143"/>
                    <a:pt x="1145752" y="1165960"/>
                  </a:cubicBezTo>
                  <a:cubicBezTo>
                    <a:pt x="1008591" y="1228825"/>
                    <a:pt x="880956" y="1269783"/>
                    <a:pt x="728556" y="1305025"/>
                  </a:cubicBezTo>
                  <a:cubicBezTo>
                    <a:pt x="575204" y="1340268"/>
                    <a:pt x="397086" y="1370748"/>
                    <a:pt x="267546" y="1305025"/>
                  </a:cubicBezTo>
                  <a:cubicBezTo>
                    <a:pt x="138959" y="1239303"/>
                    <a:pt x="58949" y="1076425"/>
                    <a:pt x="21801" y="912595"/>
                  </a:cubicBezTo>
                  <a:cubicBezTo>
                    <a:pt x="-14394" y="748765"/>
                    <a:pt x="-8679" y="583030"/>
                    <a:pt x="64664" y="463968"/>
                  </a:cubicBezTo>
                  <a:cubicBezTo>
                    <a:pt x="138006" y="345858"/>
                    <a:pt x="278976" y="274420"/>
                    <a:pt x="405659" y="187742"/>
                  </a:cubicBezTo>
                  <a:cubicBezTo>
                    <a:pt x="531389" y="101065"/>
                    <a:pt x="642831" y="100"/>
                    <a:pt x="753321" y="100"/>
                  </a:cubicBezTo>
                  <a:cubicBezTo>
                    <a:pt x="864764" y="1052"/>
                    <a:pt x="974301" y="104875"/>
                    <a:pt x="1051454" y="206792"/>
                  </a:cubicBezTo>
                  <a:close/>
                </a:path>
              </a:pathLst>
            </a:custGeom>
            <a:solidFill>
              <a:srgbClr val="FF9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Freeform: Shape 8"/>
          <p:cNvSpPr/>
          <p:nvPr/>
        </p:nvSpPr>
        <p:spPr>
          <a:xfrm>
            <a:off x="4313555" y="3867150"/>
            <a:ext cx="3275965" cy="598170"/>
          </a:xfrm>
          <a:custGeom>
            <a:avLst/>
            <a:gdLst>
              <a:gd name="connsiteX0" fmla="*/ 4569032 w 4609853"/>
              <a:gd name="connsiteY0" fmla="*/ 413392 h 1039050"/>
              <a:gd name="connsiteX1" fmla="*/ 2522490 w 4609853"/>
              <a:gd name="connsiteY1" fmla="*/ 1039051 h 1039050"/>
              <a:gd name="connsiteX2" fmla="*/ 22339 w 4609853"/>
              <a:gd name="connsiteY2" fmla="*/ 85017 h 1039050"/>
              <a:gd name="connsiteX3" fmla="*/ 79146 w 4609853"/>
              <a:gd name="connsiteY3" fmla="*/ 10798 h 1039050"/>
              <a:gd name="connsiteX4" fmla="*/ 2580535 w 4609853"/>
              <a:gd name="connsiteY4" fmla="*/ 674186 h 1039050"/>
              <a:gd name="connsiteX5" fmla="*/ 4488602 w 4609853"/>
              <a:gd name="connsiteY5" fmla="*/ 284033 h 1039050"/>
              <a:gd name="connsiteX6" fmla="*/ 4569032 w 4609853"/>
              <a:gd name="connsiteY6" fmla="*/ 413392 h 103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9853" h="1039050">
                <a:moveTo>
                  <a:pt x="4569032" y="413392"/>
                </a:moveTo>
                <a:cubicBezTo>
                  <a:pt x="4015524" y="821376"/>
                  <a:pt x="3213233" y="1039051"/>
                  <a:pt x="2522490" y="1039051"/>
                </a:cubicBezTo>
                <a:cubicBezTo>
                  <a:pt x="1553940" y="1039051"/>
                  <a:pt x="682003" y="680825"/>
                  <a:pt x="22339" y="85017"/>
                </a:cubicBezTo>
                <a:cubicBezTo>
                  <a:pt x="-29486" y="38164"/>
                  <a:pt x="16958" y="-25682"/>
                  <a:pt x="79146" y="10798"/>
                </a:cubicBezTo>
                <a:cubicBezTo>
                  <a:pt x="791045" y="425003"/>
                  <a:pt x="1671279" y="674186"/>
                  <a:pt x="2580535" y="674186"/>
                </a:cubicBezTo>
                <a:cubicBezTo>
                  <a:pt x="3193755" y="674186"/>
                  <a:pt x="3868334" y="547313"/>
                  <a:pt x="4488602" y="284033"/>
                </a:cubicBezTo>
                <a:cubicBezTo>
                  <a:pt x="4582300" y="244228"/>
                  <a:pt x="4660662" y="345393"/>
                  <a:pt x="4569032" y="413392"/>
                </a:cubicBezTo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" name="Freeform: Shape 9"/>
          <p:cNvSpPr/>
          <p:nvPr/>
        </p:nvSpPr>
        <p:spPr>
          <a:xfrm>
            <a:off x="7279005" y="3867150"/>
            <a:ext cx="652780" cy="511810"/>
          </a:xfrm>
          <a:custGeom>
            <a:avLst/>
            <a:gdLst>
              <a:gd name="connsiteX0" fmla="*/ 691963 w 947553"/>
              <a:gd name="connsiteY0" fmla="*/ 249669 h 933254"/>
              <a:gd name="connsiteX1" fmla="*/ 45996 w 947553"/>
              <a:gd name="connsiteY1" fmla="*/ 228114 h 933254"/>
              <a:gd name="connsiteX2" fmla="*/ 32309 w 947553"/>
              <a:gd name="connsiteY2" fmla="*/ 153476 h 933254"/>
              <a:gd name="connsiteX3" fmla="*/ 928297 w 947553"/>
              <a:gd name="connsiteY3" fmla="*/ 69723 h 933254"/>
              <a:gd name="connsiteX4" fmla="*/ 615258 w 947553"/>
              <a:gd name="connsiteY4" fmla="*/ 913476 h 933254"/>
              <a:gd name="connsiteX5" fmla="*/ 546430 w 947553"/>
              <a:gd name="connsiteY5" fmla="*/ 880719 h 933254"/>
              <a:gd name="connsiteX6" fmla="*/ 691963 w 947553"/>
              <a:gd name="connsiteY6" fmla="*/ 249669 h 933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7553" h="933254">
                <a:moveTo>
                  <a:pt x="691963" y="249669"/>
                </a:moveTo>
                <a:cubicBezTo>
                  <a:pt x="621477" y="159286"/>
                  <a:pt x="224275" y="206968"/>
                  <a:pt x="45996" y="228114"/>
                </a:cubicBezTo>
                <a:cubicBezTo>
                  <a:pt x="-8325" y="234743"/>
                  <a:pt x="-16612" y="187480"/>
                  <a:pt x="32309" y="153476"/>
                </a:cubicBezTo>
                <a:cubicBezTo>
                  <a:pt x="348663" y="-69171"/>
                  <a:pt x="867765" y="-4906"/>
                  <a:pt x="928297" y="69723"/>
                </a:cubicBezTo>
                <a:cubicBezTo>
                  <a:pt x="988828" y="144770"/>
                  <a:pt x="912543" y="665111"/>
                  <a:pt x="615258" y="913476"/>
                </a:cubicBezTo>
                <a:cubicBezTo>
                  <a:pt x="569652" y="951614"/>
                  <a:pt x="526123" y="931297"/>
                  <a:pt x="546430" y="880719"/>
                </a:cubicBezTo>
                <a:cubicBezTo>
                  <a:pt x="613191" y="714041"/>
                  <a:pt x="762866" y="340471"/>
                  <a:pt x="691963" y="249669"/>
                </a:cubicBezTo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Graphic 11"/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00" name="Picture 99"/>
          <p:cNvPicPr/>
          <p:nvPr/>
        </p:nvPicPr>
        <p:blipFill>
          <a:blip r:embed="rId1"/>
          <a:stretch>
            <a:fillRect/>
          </a:stretch>
        </p:blipFill>
        <p:spPr>
          <a:xfrm flipH="1">
            <a:off x="6068060" y="3429000"/>
            <a:ext cx="1304925" cy="1295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Picture 3" descr="pp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3530" y="180975"/>
            <a:ext cx="13343890" cy="667702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751330" y="2552065"/>
            <a:ext cx="1461389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IN" dirty="0" smtClean="0">
                <a:sym typeface="+mn-ea"/>
              </a:rPr>
              <a:t>E commerce testing helps in evaluating and accessing</a:t>
            </a:r>
            <a:endParaRPr lang="en-IN" dirty="0" smtClean="0">
              <a:sym typeface="+mn-ea"/>
            </a:endParaRPr>
          </a:p>
          <a:p>
            <a:pPr algn="l"/>
            <a:r>
              <a:rPr lang="en-IN" dirty="0" smtClean="0">
                <a:sym typeface="+mn-ea"/>
              </a:rPr>
              <a:t> the featuresand functionalities of an e commerce </a:t>
            </a:r>
            <a:endParaRPr lang="en-IN" dirty="0" smtClean="0">
              <a:sym typeface="+mn-ea"/>
            </a:endParaRPr>
          </a:p>
          <a:p>
            <a:pPr algn="l"/>
            <a:r>
              <a:rPr lang="en-IN" dirty="0" smtClean="0">
                <a:sym typeface="+mn-ea"/>
              </a:rPr>
              <a:t>application to make sure that it works as intended</a:t>
            </a:r>
            <a:endParaRPr lang="en-IN" dirty="0" smtClean="0">
              <a:sym typeface="+mn-ea"/>
            </a:endParaRPr>
          </a:p>
          <a:p>
            <a:pPr algn="l"/>
            <a:r>
              <a:rPr lang="en-IN" dirty="0" smtClean="0">
                <a:sym typeface="+mn-ea"/>
              </a:rPr>
              <a:t> with accurate operational functionality of the</a:t>
            </a:r>
            <a:endParaRPr lang="en-IN" dirty="0" smtClean="0">
              <a:sym typeface="+mn-ea"/>
            </a:endParaRPr>
          </a:p>
          <a:p>
            <a:pPr algn="l"/>
            <a:r>
              <a:rPr lang="en-IN" dirty="0" smtClean="0">
                <a:sym typeface="+mn-ea"/>
              </a:rPr>
              <a:t> e commerce application</a:t>
            </a:r>
            <a:endParaRPr lang="en-US"/>
          </a:p>
          <a:p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4532630" y="400050"/>
            <a:ext cx="253111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sz="4800"/>
              <a:t>Objective</a:t>
            </a:r>
            <a:endParaRPr lang="en-IN" altLang="en-US"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/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5" name="Graphic 11"/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" name="Graphic 4"/>
          <p:cNvSpPr/>
          <p:nvPr/>
        </p:nvSpPr>
        <p:spPr>
          <a:xfrm rot="2476041">
            <a:off x="-1505993" y="-2254131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" name="Graphic 4"/>
          <p:cNvSpPr/>
          <p:nvPr/>
        </p:nvSpPr>
        <p:spPr>
          <a:xfrm rot="3140551">
            <a:off x="-2192543" y="-2808187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/>
          <p:cNvGrpSpPr/>
          <p:nvPr/>
        </p:nvGrpSpPr>
        <p:grpSpPr>
          <a:xfrm>
            <a:off x="3716973" y="276290"/>
            <a:ext cx="2169795" cy="935913"/>
            <a:chOff x="3716973" y="578550"/>
            <a:chExt cx="2169795" cy="935913"/>
          </a:xfrm>
        </p:grpSpPr>
        <p:sp>
          <p:nvSpPr>
            <p:cNvPr id="24" name="TextBox 23"/>
            <p:cNvSpPr txBox="1"/>
            <p:nvPr/>
          </p:nvSpPr>
          <p:spPr>
            <a:xfrm>
              <a:off x="3717547" y="578550"/>
              <a:ext cx="216916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4400" dirty="0">
                  <a:latin typeface="Fira Sans Medium" panose="020B0603050000020004" pitchFamily="34" charset="0"/>
                </a:rPr>
                <a:t>amazon</a:t>
              </a:r>
              <a:endParaRPr lang="en-IN" sz="4400" dirty="0">
                <a:latin typeface="Fira Sans Medium" panose="020B0603050000020004" pitchFamily="34" charset="0"/>
              </a:endParaRP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3716973" y="1146089"/>
              <a:ext cx="2169795" cy="368374"/>
              <a:chOff x="1980867" y="-2346061"/>
              <a:chExt cx="4138304" cy="847679"/>
            </a:xfrm>
            <a:solidFill>
              <a:srgbClr val="FF9900"/>
            </a:solidFill>
          </p:grpSpPr>
          <p:sp>
            <p:nvSpPr>
              <p:cNvPr id="9" name="Freeform: Shape 8"/>
              <p:cNvSpPr/>
              <p:nvPr/>
            </p:nvSpPr>
            <p:spPr>
              <a:xfrm>
                <a:off x="1980867" y="-2346061"/>
                <a:ext cx="3760827" cy="847679"/>
              </a:xfrm>
              <a:custGeom>
                <a:avLst/>
                <a:gdLst>
                  <a:gd name="connsiteX0" fmla="*/ 4569032 w 4609853"/>
                  <a:gd name="connsiteY0" fmla="*/ 413392 h 1039050"/>
                  <a:gd name="connsiteX1" fmla="*/ 2522490 w 4609853"/>
                  <a:gd name="connsiteY1" fmla="*/ 1039051 h 1039050"/>
                  <a:gd name="connsiteX2" fmla="*/ 22339 w 4609853"/>
                  <a:gd name="connsiteY2" fmla="*/ 85017 h 1039050"/>
                  <a:gd name="connsiteX3" fmla="*/ 79146 w 4609853"/>
                  <a:gd name="connsiteY3" fmla="*/ 10798 h 1039050"/>
                  <a:gd name="connsiteX4" fmla="*/ 2580535 w 4609853"/>
                  <a:gd name="connsiteY4" fmla="*/ 674186 h 1039050"/>
                  <a:gd name="connsiteX5" fmla="*/ 4488602 w 4609853"/>
                  <a:gd name="connsiteY5" fmla="*/ 284033 h 1039050"/>
                  <a:gd name="connsiteX6" fmla="*/ 4569032 w 4609853"/>
                  <a:gd name="connsiteY6" fmla="*/ 413392 h 103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09853" h="1039050">
                    <a:moveTo>
                      <a:pt x="4569032" y="413392"/>
                    </a:moveTo>
                    <a:cubicBezTo>
                      <a:pt x="4015524" y="821376"/>
                      <a:pt x="3213233" y="1039051"/>
                      <a:pt x="2522490" y="1039051"/>
                    </a:cubicBezTo>
                    <a:cubicBezTo>
                      <a:pt x="1553940" y="1039051"/>
                      <a:pt x="682003" y="680825"/>
                      <a:pt x="22339" y="85017"/>
                    </a:cubicBezTo>
                    <a:cubicBezTo>
                      <a:pt x="-29486" y="38164"/>
                      <a:pt x="16958" y="-25682"/>
                      <a:pt x="79146" y="10798"/>
                    </a:cubicBezTo>
                    <a:cubicBezTo>
                      <a:pt x="791045" y="425003"/>
                      <a:pt x="1671279" y="674186"/>
                      <a:pt x="2580535" y="674186"/>
                    </a:cubicBezTo>
                    <a:cubicBezTo>
                      <a:pt x="3193755" y="674186"/>
                      <a:pt x="3868334" y="547313"/>
                      <a:pt x="4488602" y="284033"/>
                    </a:cubicBezTo>
                    <a:cubicBezTo>
                      <a:pt x="4582300" y="244228"/>
                      <a:pt x="4660662" y="345393"/>
                      <a:pt x="4569032" y="41339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" name="Freeform: Shape 9"/>
              <p:cNvSpPr/>
              <p:nvPr/>
            </p:nvSpPr>
            <p:spPr>
              <a:xfrm>
                <a:off x="5346135" y="-2345452"/>
                <a:ext cx="773036" cy="761368"/>
              </a:xfrm>
              <a:custGeom>
                <a:avLst/>
                <a:gdLst>
                  <a:gd name="connsiteX0" fmla="*/ 691963 w 947553"/>
                  <a:gd name="connsiteY0" fmla="*/ 249669 h 933254"/>
                  <a:gd name="connsiteX1" fmla="*/ 45996 w 947553"/>
                  <a:gd name="connsiteY1" fmla="*/ 228114 h 933254"/>
                  <a:gd name="connsiteX2" fmla="*/ 32309 w 947553"/>
                  <a:gd name="connsiteY2" fmla="*/ 153476 h 933254"/>
                  <a:gd name="connsiteX3" fmla="*/ 928297 w 947553"/>
                  <a:gd name="connsiteY3" fmla="*/ 69723 h 933254"/>
                  <a:gd name="connsiteX4" fmla="*/ 615258 w 947553"/>
                  <a:gd name="connsiteY4" fmla="*/ 913476 h 933254"/>
                  <a:gd name="connsiteX5" fmla="*/ 546430 w 947553"/>
                  <a:gd name="connsiteY5" fmla="*/ 880719 h 933254"/>
                  <a:gd name="connsiteX6" fmla="*/ 691963 w 947553"/>
                  <a:gd name="connsiteY6" fmla="*/ 249669 h 933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7553" h="933254">
                    <a:moveTo>
                      <a:pt x="691963" y="249669"/>
                    </a:moveTo>
                    <a:cubicBezTo>
                      <a:pt x="621477" y="159286"/>
                      <a:pt x="224275" y="206968"/>
                      <a:pt x="45996" y="228114"/>
                    </a:cubicBezTo>
                    <a:cubicBezTo>
                      <a:pt x="-8325" y="234743"/>
                      <a:pt x="-16612" y="187480"/>
                      <a:pt x="32309" y="153476"/>
                    </a:cubicBezTo>
                    <a:cubicBezTo>
                      <a:pt x="348663" y="-69171"/>
                      <a:pt x="867765" y="-4906"/>
                      <a:pt x="928297" y="69723"/>
                    </a:cubicBezTo>
                    <a:cubicBezTo>
                      <a:pt x="988828" y="144770"/>
                      <a:pt x="912543" y="665111"/>
                      <a:pt x="615258" y="913476"/>
                    </a:cubicBezTo>
                    <a:cubicBezTo>
                      <a:pt x="569652" y="951614"/>
                      <a:pt x="526123" y="931297"/>
                      <a:pt x="546430" y="880719"/>
                    </a:cubicBezTo>
                    <a:cubicBezTo>
                      <a:pt x="613191" y="714041"/>
                      <a:pt x="762866" y="340471"/>
                      <a:pt x="691963" y="249669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25" name="Graphic 11"/>
          <p:cNvSpPr/>
          <p:nvPr/>
        </p:nvSpPr>
        <p:spPr>
          <a:xfrm rot="8901965">
            <a:off x="2258794" y="555042"/>
            <a:ext cx="1370251" cy="1274286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" name="Text Box 2"/>
          <p:cNvSpPr txBox="1"/>
          <p:nvPr/>
        </p:nvSpPr>
        <p:spPr>
          <a:xfrm>
            <a:off x="4449445" y="1740535"/>
            <a:ext cx="19900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4000"/>
              <a:t>Abstract</a:t>
            </a:r>
            <a:endParaRPr lang="en-IN" altLang="en-US" sz="4000"/>
          </a:p>
        </p:txBody>
      </p:sp>
      <p:sp>
        <p:nvSpPr>
          <p:cNvPr id="4" name="Text Box 3"/>
          <p:cNvSpPr txBox="1"/>
          <p:nvPr/>
        </p:nvSpPr>
        <p:spPr>
          <a:xfrm>
            <a:off x="2200275" y="2606675"/>
            <a:ext cx="7790815" cy="31051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buFont typeface="Wingdings" panose="05000000000000000000" charset="0"/>
              <a:buChar char="Ø"/>
            </a:pPr>
            <a:r>
              <a:rPr lang="en-US" sz="1600" b="1" dirty="0">
                <a:sym typeface="+mn-ea"/>
              </a:rPr>
              <a:t>Amazon</a:t>
            </a:r>
            <a:r>
              <a:rPr lang="en-US" sz="1600" dirty="0">
                <a:sym typeface="+mn-ea"/>
              </a:rPr>
              <a:t> is the largest </a:t>
            </a:r>
            <a:r>
              <a:rPr lang="en-US" sz="1600" b="1" dirty="0">
                <a:sym typeface="+mn-ea"/>
              </a:rPr>
              <a:t>online</a:t>
            </a:r>
            <a:r>
              <a:rPr lang="en-US" sz="1600" dirty="0">
                <a:sym typeface="+mn-ea"/>
              </a:rPr>
              <a:t> retailer and technology </a:t>
            </a:r>
            <a:r>
              <a:rPr lang="en-US" sz="1600" dirty="0" err="1">
                <a:sym typeface="+mn-ea"/>
              </a:rPr>
              <a:t>provider.The</a:t>
            </a:r>
            <a:r>
              <a:rPr lang="en-US" sz="1600" dirty="0">
                <a:sym typeface="+mn-ea"/>
              </a:rPr>
              <a:t> </a:t>
            </a:r>
            <a:r>
              <a:rPr lang="en-US" sz="1600" b="1" dirty="0">
                <a:sym typeface="+mn-ea"/>
              </a:rPr>
              <a:t>Amazon</a:t>
            </a:r>
            <a:r>
              <a:rPr lang="en-US" sz="1600" dirty="0">
                <a:sym typeface="+mn-ea"/>
              </a:rPr>
              <a:t>.in Team is building the most trusted shopping experience in India. </a:t>
            </a:r>
            <a:endParaRPr lang="en-US" sz="1600" dirty="0" smtClean="0"/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1600" dirty="0">
                <a:solidFill>
                  <a:srgbClr val="222222"/>
                </a:solidFill>
                <a:cs typeface="Times New Roman" panose="02020603050405020304" pitchFamily="18" charset="0"/>
                <a:sym typeface="+mn-ea"/>
              </a:rPr>
              <a:t>The purpose of the project is to test the e-commerce website like </a:t>
            </a:r>
            <a:r>
              <a:rPr lang="en-IN" altLang="en-US" sz="1600" dirty="0">
                <a:solidFill>
                  <a:srgbClr val="222222"/>
                </a:solidFill>
                <a:cs typeface="Times New Roman" panose="02020603050405020304" pitchFamily="18" charset="0"/>
                <a:sym typeface="+mn-ea"/>
              </a:rPr>
              <a:t>Amazon</a:t>
            </a:r>
            <a:r>
              <a:rPr lang="en-US" sz="1600" dirty="0">
                <a:solidFill>
                  <a:srgbClr val="222222"/>
                </a:solidFill>
                <a:cs typeface="Times New Roman" panose="02020603050405020304" pitchFamily="18" charset="0"/>
                <a:sym typeface="+mn-ea"/>
              </a:rPr>
              <a:t>.</a:t>
            </a:r>
            <a:endParaRPr lang="en-US" sz="1600" dirty="0">
              <a:solidFill>
                <a:srgbClr val="222222"/>
              </a:solidFill>
              <a:cs typeface="Times New Roman" panose="02020603050405020304" pitchFamily="18" charset="0"/>
              <a:sym typeface="+mn-ea"/>
            </a:endParaRPr>
          </a:p>
          <a:p>
            <a:pPr marL="285750" indent="-2857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sz="1600" dirty="0">
                <a:solidFill>
                  <a:srgbClr val="222222"/>
                </a:solidFill>
                <a:cs typeface="Times New Roman" panose="02020603050405020304" pitchFamily="18" charset="0"/>
                <a:sym typeface="+mn-ea"/>
              </a:rPr>
              <a:t>The e-commerce business is increasing at a rapid pace especially since </a:t>
            </a:r>
            <a:r>
              <a:rPr lang="en-US" sz="1600" dirty="0" err="1">
                <a:solidFill>
                  <a:srgbClr val="222222"/>
                </a:solidFill>
                <a:cs typeface="Times New Roman" panose="02020603050405020304" pitchFamily="18" charset="0"/>
                <a:sym typeface="+mn-ea"/>
              </a:rPr>
              <a:t>Covid</a:t>
            </a:r>
            <a:r>
              <a:rPr lang="en-US" sz="1600" dirty="0">
                <a:solidFill>
                  <a:srgbClr val="222222"/>
                </a:solidFill>
                <a:cs typeface="Times New Roman" panose="02020603050405020304" pitchFamily="18" charset="0"/>
                <a:sym typeface="+mn-ea"/>
              </a:rPr>
              <a:t>. So it is very important</a:t>
            </a:r>
            <a:r>
              <a:rPr lang="en-IN" altLang="en-US" sz="1600" dirty="0">
                <a:solidFill>
                  <a:srgbClr val="222222"/>
                </a:solidFill>
                <a:cs typeface="Times New Roman" panose="02020603050405020304" pitchFamily="18" charset="0"/>
                <a:sym typeface="+mn-ea"/>
              </a:rPr>
              <a:t> </a:t>
            </a:r>
            <a:r>
              <a:rPr lang="en-US" sz="1600" dirty="0">
                <a:solidFill>
                  <a:srgbClr val="222222"/>
                </a:solidFill>
                <a:cs typeface="Times New Roman" panose="02020603050405020304" pitchFamily="18" charset="0"/>
                <a:sym typeface="+mn-ea"/>
              </a:rPr>
              <a:t>to test e-commerce websites and applications such as </a:t>
            </a:r>
            <a:r>
              <a:rPr lang="en-IN" altLang="en-US" sz="1600" dirty="0">
                <a:solidFill>
                  <a:srgbClr val="222222"/>
                </a:solidFill>
                <a:cs typeface="Times New Roman" panose="02020603050405020304" pitchFamily="18" charset="0"/>
                <a:sym typeface="+mn-ea"/>
              </a:rPr>
              <a:t>Amazon</a:t>
            </a:r>
            <a:r>
              <a:rPr lang="en-US" sz="1600" dirty="0">
                <a:solidFill>
                  <a:srgbClr val="222222"/>
                </a:solidFill>
                <a:cs typeface="Times New Roman" panose="02020603050405020304" pitchFamily="18" charset="0"/>
                <a:sym typeface="+mn-ea"/>
              </a:rPr>
              <a:t>. </a:t>
            </a:r>
            <a:endParaRPr lang="en-US" sz="1600" dirty="0">
              <a:solidFill>
                <a:srgbClr val="222222"/>
              </a:solidFill>
              <a:cs typeface="Times New Roman" panose="02020603050405020304" pitchFamily="18" charset="0"/>
              <a:sym typeface="+mn-ea"/>
            </a:endParaRPr>
          </a:p>
          <a:p>
            <a:pPr marL="285750" indent="-2857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sz="1600" dirty="0" smtClean="0">
                <a:sym typeface="+mn-ea"/>
              </a:rPr>
              <a:t>We are rethinking </a:t>
            </a:r>
            <a:r>
              <a:rPr lang="en-US" sz="1600" dirty="0" err="1" smtClean="0">
                <a:sym typeface="+mn-ea"/>
              </a:rPr>
              <a:t>eCommerce</a:t>
            </a:r>
            <a:r>
              <a:rPr lang="en-US" sz="1600" dirty="0" smtClean="0">
                <a:sym typeface="+mn-ea"/>
              </a:rPr>
              <a:t> from an India-first perspective and are solving unique problems such</a:t>
            </a:r>
            <a:r>
              <a:rPr lang="en-IN" altLang="en-US" sz="1600" dirty="0" smtClean="0">
                <a:sym typeface="+mn-ea"/>
              </a:rPr>
              <a:t> </a:t>
            </a:r>
            <a:r>
              <a:rPr lang="en-US" sz="1600" dirty="0" smtClean="0">
                <a:sym typeface="+mn-ea"/>
              </a:rPr>
              <a:t>as organizing India’s sellers and selection, regional discovery, mobile access across spotty networks and low end devices, highly reliable payments, ultra-fast delivery , advertising and m</a:t>
            </a:r>
            <a:r>
              <a:rPr lang="en-IN" altLang="en-US" sz="1600" dirty="0" smtClean="0">
                <a:sym typeface="+mn-ea"/>
              </a:rPr>
              <a:t>ore</a:t>
            </a:r>
            <a:r>
              <a:rPr lang="en-US" sz="2000" dirty="0" smtClean="0">
                <a:sym typeface="+mn-ea"/>
              </a:rPr>
              <a:t>.</a:t>
            </a:r>
            <a:endParaRPr lang="en-US" sz="2000" dirty="0"/>
          </a:p>
          <a:p>
            <a:pPr marL="285750" indent="-285750" algn="just">
              <a:buFont typeface="Wingdings" panose="05000000000000000000" charset="0"/>
              <a:buChar char="Ø"/>
            </a:pP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/>
          <p:cNvSpPr/>
          <p:nvPr/>
        </p:nvSpPr>
        <p:spPr>
          <a:xfrm rot="2700000">
            <a:off x="1318541" y="603122"/>
            <a:ext cx="354933" cy="1494180"/>
          </a:xfrm>
          <a:prstGeom prst="roundRect">
            <a:avLst>
              <a:gd name="adj" fmla="val 13772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/>
          <p:cNvSpPr/>
          <p:nvPr/>
        </p:nvSpPr>
        <p:spPr>
          <a:xfrm rot="2700000">
            <a:off x="11255375" y="5026025"/>
            <a:ext cx="361315" cy="2086610"/>
          </a:xfrm>
          <a:prstGeom prst="roundRect">
            <a:avLst>
              <a:gd name="adj" fmla="val 13772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4967767" y="3030826"/>
            <a:ext cx="2256460" cy="641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3200" b="0" i="0" dirty="0">
                <a:solidFill>
                  <a:schemeClr val="bg1"/>
                </a:solidFill>
                <a:effectLst/>
                <a:latin typeface="Fira Sans Medium" panose="020B0603050000020004" pitchFamily="34" charset="0"/>
              </a:rPr>
              <a:t>JEFF BEZOS</a:t>
            </a:r>
            <a:endParaRPr lang="en-IN" sz="3200" dirty="0">
              <a:solidFill>
                <a:schemeClr val="bg1"/>
              </a:solidFill>
              <a:latin typeface="Fira Sans Medium" panose="020B06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89262" y="439456"/>
            <a:ext cx="388810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>
                <a:latin typeface="Fira Sans Medium" panose="020B0603050000020004" pitchFamily="34" charset="0"/>
              </a:rPr>
              <a:t>Proposed  system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sp>
        <p:nvSpPr>
          <p:cNvPr id="17" name="Graphic 4"/>
          <p:cNvSpPr/>
          <p:nvPr/>
        </p:nvSpPr>
        <p:spPr>
          <a:xfrm rot="2476041">
            <a:off x="151765" y="-355600"/>
            <a:ext cx="1332230" cy="2519045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/>
          <p:cNvSpPr/>
          <p:nvPr/>
        </p:nvSpPr>
        <p:spPr>
          <a:xfrm rot="15002268" flipH="1">
            <a:off x="406400" y="-1301115"/>
            <a:ext cx="1236345" cy="2689225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" name="Text Box 3"/>
          <p:cNvSpPr txBox="1"/>
          <p:nvPr/>
        </p:nvSpPr>
        <p:spPr>
          <a:xfrm>
            <a:off x="1537970" y="1414145"/>
            <a:ext cx="8970010" cy="52451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algn="just">
              <a:lnSpc>
                <a:spcPct val="100000"/>
              </a:lnSpc>
              <a:buNone/>
            </a:pPr>
            <a:r>
              <a:rPr lang="en-US" sz="3200" dirty="0">
                <a:cs typeface="Times New Roman" panose="02020603050405020304" pitchFamily="18" charset="0"/>
                <a:sym typeface="+mn-ea"/>
              </a:rPr>
              <a:t>A</a:t>
            </a:r>
            <a:r>
              <a:rPr lang="en-US" sz="1600" dirty="0">
                <a:cs typeface="Times New Roman" panose="02020603050405020304" pitchFamily="18" charset="0"/>
                <a:sym typeface="+mn-ea"/>
              </a:rPr>
              <a:t>utomation of an application can be done using e-commerce testing </a:t>
            </a:r>
            <a:r>
              <a:rPr lang="en-IN" altLang="en-US" sz="1600" dirty="0">
                <a:cs typeface="Times New Roman" panose="02020603050405020304" pitchFamily="18" charset="0"/>
                <a:sym typeface="+mn-ea"/>
              </a:rPr>
              <a:t>t</a:t>
            </a:r>
            <a:r>
              <a:rPr lang="en-US" sz="1600" dirty="0">
                <a:cs typeface="Times New Roman" panose="02020603050405020304" pitchFamily="18" charset="0"/>
                <a:sym typeface="+mn-ea"/>
              </a:rPr>
              <a:t>ools such as </a:t>
            </a:r>
            <a:r>
              <a:rPr lang="en-US" sz="1600" dirty="0" err="1">
                <a:cs typeface="Times New Roman" panose="02020603050405020304" pitchFamily="18" charset="0"/>
                <a:sym typeface="+mn-ea"/>
              </a:rPr>
              <a:t>Appium</a:t>
            </a:r>
            <a:r>
              <a:rPr lang="en-US" sz="1600" dirty="0">
                <a:cs typeface="Times New Roman" panose="02020603050405020304" pitchFamily="18" charset="0"/>
                <a:sym typeface="+mn-ea"/>
              </a:rPr>
              <a:t> server</a:t>
            </a:r>
            <a:r>
              <a:rPr lang="en-IN" altLang="en-US" sz="1600" dirty="0">
                <a:cs typeface="Times New Roman" panose="02020603050405020304" pitchFamily="18" charset="0"/>
                <a:sym typeface="+mn-ea"/>
              </a:rPr>
              <a:t> and </a:t>
            </a:r>
            <a:r>
              <a:rPr lang="en-US" sz="1600" dirty="0" err="1">
                <a:cs typeface="Times New Roman" panose="02020603050405020304" pitchFamily="18" charset="0"/>
                <a:sym typeface="+mn-ea"/>
              </a:rPr>
              <a:t>Appium</a:t>
            </a:r>
            <a:r>
              <a:rPr lang="en-US" sz="1600" dirty="0">
                <a:cs typeface="Times New Roman" panose="02020603050405020304" pitchFamily="18" charset="0"/>
                <a:sym typeface="+mn-ea"/>
              </a:rPr>
              <a:t> inspector. </a:t>
            </a:r>
            <a:endParaRPr lang="en-US" sz="1600" dirty="0">
              <a:cs typeface="Times New Roman" panose="02020603050405020304" pitchFamily="18" charset="0"/>
              <a:sym typeface="+mn-ea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1600" dirty="0">
                <a:cs typeface="Times New Roman" panose="02020603050405020304" pitchFamily="18" charset="0"/>
                <a:sym typeface="+mn-ea"/>
              </a:rPr>
              <a:t>&gt;&gt;Testers can automate almost all functional tests using </a:t>
            </a:r>
            <a:r>
              <a:rPr lang="en-US" sz="1600" dirty="0" err="1">
                <a:cs typeface="Times New Roman" panose="02020603050405020304" pitchFamily="18" charset="0"/>
                <a:sym typeface="+mn-ea"/>
              </a:rPr>
              <a:t>Appium</a:t>
            </a:r>
            <a:r>
              <a:rPr lang="en-US" sz="1600" dirty="0">
                <a:cs typeface="Times New Roman" panose="02020603050405020304" pitchFamily="18" charset="0"/>
                <a:sym typeface="+mn-ea"/>
              </a:rPr>
              <a:t>.</a:t>
            </a:r>
            <a:endParaRPr lang="en-US" sz="1600" dirty="0">
              <a:cs typeface="Times New Roman" panose="02020603050405020304" pitchFamily="18" charset="0"/>
              <a:sym typeface="+mn-ea"/>
            </a:endParaRPr>
          </a:p>
          <a:p>
            <a:pPr algn="just">
              <a:lnSpc>
                <a:spcPct val="110000"/>
              </a:lnSpc>
            </a:pPr>
            <a:endParaRPr lang="en-IN" sz="1600" dirty="0" smtClean="0"/>
          </a:p>
          <a:p>
            <a:pPr marL="285750" indent="-285750" algn="just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en-IN" sz="1600" dirty="0">
                <a:cs typeface="Times New Roman" panose="02020603050405020304" pitchFamily="18" charset="0"/>
                <a:sym typeface="+mn-ea"/>
              </a:rPr>
              <a:t>Search for product(</a:t>
            </a:r>
            <a:r>
              <a:rPr lang="en-IN" sz="1600" dirty="0" err="1">
                <a:cs typeface="Times New Roman" panose="02020603050405020304" pitchFamily="18" charset="0"/>
                <a:sym typeface="+mn-ea"/>
              </a:rPr>
              <a:t>clothes,jewellery</a:t>
            </a:r>
            <a:r>
              <a:rPr lang="en-IN" sz="1600" dirty="0">
                <a:cs typeface="Times New Roman" panose="02020603050405020304" pitchFamily="18" charset="0"/>
                <a:sym typeface="+mn-ea"/>
              </a:rPr>
              <a:t> and shoes and cosmetics)</a:t>
            </a:r>
            <a:endParaRPr lang="en-IN" sz="1600" dirty="0">
              <a:cs typeface="Times New Roman" panose="02020603050405020304" pitchFamily="18" charset="0"/>
              <a:sym typeface="+mn-ea"/>
            </a:endParaRPr>
          </a:p>
          <a:p>
            <a:pPr marL="285750" indent="-2857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sz="1600" dirty="0">
                <a:cs typeface="Times New Roman" panose="02020603050405020304" pitchFamily="18" charset="0"/>
                <a:sym typeface="+mn-ea"/>
              </a:rPr>
              <a:t>Sorting</a:t>
            </a:r>
            <a:endParaRPr lang="en-IN" sz="1600" dirty="0">
              <a:cs typeface="Times New Roman" panose="02020603050405020304" pitchFamily="18" charset="0"/>
              <a:sym typeface="+mn-ea"/>
            </a:endParaRPr>
          </a:p>
          <a:p>
            <a:pPr marL="285750" indent="-2857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sz="1600" dirty="0">
                <a:cs typeface="Times New Roman" panose="02020603050405020304" pitchFamily="18" charset="0"/>
                <a:sym typeface="+mn-ea"/>
              </a:rPr>
              <a:t>Filtering</a:t>
            </a:r>
            <a:endParaRPr lang="en-IN" sz="1600" dirty="0">
              <a:cs typeface="Times New Roman" panose="02020603050405020304" pitchFamily="18" charset="0"/>
              <a:sym typeface="+mn-ea"/>
            </a:endParaRPr>
          </a:p>
          <a:p>
            <a:pPr marL="285750" indent="-2857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sz="1600" dirty="0">
                <a:cs typeface="Times New Roman" panose="02020603050405020304" pitchFamily="18" charset="0"/>
                <a:sym typeface="+mn-ea"/>
              </a:rPr>
              <a:t>Product description page</a:t>
            </a:r>
            <a:endParaRPr lang="en-IN" sz="1600" dirty="0">
              <a:cs typeface="Times New Roman" panose="02020603050405020304" pitchFamily="18" charset="0"/>
              <a:sym typeface="+mn-ea"/>
            </a:endParaRPr>
          </a:p>
          <a:p>
            <a:pPr marL="285750" indent="-2857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sz="1600" dirty="0" err="1">
                <a:cs typeface="Times New Roman" panose="02020603050405020304" pitchFamily="18" charset="0"/>
                <a:sym typeface="+mn-ea"/>
              </a:rPr>
              <a:t>wishlist</a:t>
            </a:r>
            <a:endParaRPr lang="en-IN" sz="1600" dirty="0"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sz="1600" dirty="0">
                <a:cs typeface="Times New Roman" panose="02020603050405020304" pitchFamily="18" charset="0"/>
                <a:sym typeface="+mn-ea"/>
              </a:rPr>
              <a:t>Shopping cart</a:t>
            </a:r>
            <a:endParaRPr lang="en-IN" sz="1600" dirty="0">
              <a:cs typeface="Times New Roman" panose="02020603050405020304" pitchFamily="18" charset="0"/>
              <a:sym typeface="+mn-ea"/>
            </a:endParaRPr>
          </a:p>
          <a:p>
            <a:pPr marL="285750" indent="-2857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sz="1600" dirty="0">
                <a:cs typeface="Times New Roman" panose="02020603050405020304" pitchFamily="18" charset="0"/>
                <a:sym typeface="+mn-ea"/>
              </a:rPr>
              <a:t>Checkout</a:t>
            </a:r>
            <a:endParaRPr lang="en-IN" sz="1600" dirty="0">
              <a:cs typeface="Times New Roman" panose="02020603050405020304" pitchFamily="18" charset="0"/>
              <a:sym typeface="+mn-ea"/>
            </a:endParaRPr>
          </a:p>
          <a:p>
            <a:pPr marL="285750" indent="-2857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sz="1600" dirty="0" smtClean="0">
                <a:cs typeface="Times New Roman" panose="02020603050405020304" pitchFamily="18" charset="0"/>
                <a:sym typeface="+mn-ea"/>
              </a:rPr>
              <a:t>Order </a:t>
            </a:r>
            <a:r>
              <a:rPr lang="en-IN" sz="1600" dirty="0">
                <a:cs typeface="Times New Roman" panose="02020603050405020304" pitchFamily="18" charset="0"/>
                <a:sym typeface="+mn-ea"/>
              </a:rPr>
              <a:t>confirmation</a:t>
            </a:r>
            <a:endParaRPr lang="en-IN" sz="1600" dirty="0">
              <a:cs typeface="Times New Roman" panose="02020603050405020304" pitchFamily="18" charset="0"/>
              <a:sym typeface="+mn-ea"/>
            </a:endParaRPr>
          </a:p>
          <a:p>
            <a:pPr marL="285750" indent="-285750" algn="just">
              <a:buFont typeface="Wingdings" panose="05000000000000000000" charset="0"/>
              <a:buChar char="Ø"/>
            </a:pPr>
            <a:r>
              <a:rPr lang="en-IN" sz="1600" dirty="0" smtClean="0">
                <a:sym typeface="+mn-ea"/>
              </a:rPr>
              <a:t>Products </a:t>
            </a:r>
            <a:r>
              <a:rPr lang="en-IN" sz="1600" dirty="0">
                <a:sym typeface="+mn-ea"/>
              </a:rPr>
              <a:t>Categories, Details and Search option </a:t>
            </a:r>
            <a:r>
              <a:rPr lang="en-IN" sz="1600" dirty="0" smtClean="0">
                <a:sym typeface="+mn-ea"/>
              </a:rPr>
              <a:t>Testing</a:t>
            </a:r>
            <a:endParaRPr lang="en-IN" sz="1600" dirty="0" smtClean="0">
              <a:sym typeface="+mn-ea"/>
            </a:endParaRPr>
          </a:p>
          <a:p>
            <a:pPr marL="285750" indent="-285750" algn="just">
              <a:buFont typeface="Wingdings" panose="05000000000000000000" charset="0"/>
              <a:buChar char="Ø"/>
            </a:pPr>
            <a:r>
              <a:rPr lang="en-IN" sz="1600" dirty="0" smtClean="0">
                <a:sym typeface="+mn-ea"/>
              </a:rPr>
              <a:t>Content </a:t>
            </a:r>
            <a:r>
              <a:rPr lang="en-IN" sz="1600" dirty="0">
                <a:sym typeface="+mn-ea"/>
              </a:rPr>
              <a:t>Detail and Management </a:t>
            </a:r>
            <a:r>
              <a:rPr lang="en-IN" sz="1600" dirty="0" smtClean="0">
                <a:sym typeface="+mn-ea"/>
              </a:rPr>
              <a:t>Testing</a:t>
            </a:r>
            <a:endParaRPr lang="en-IN" sz="1600" dirty="0" smtClean="0">
              <a:sym typeface="+mn-ea"/>
            </a:endParaRPr>
          </a:p>
          <a:p>
            <a:pPr marL="285750" indent="-285750" algn="just">
              <a:buFont typeface="Wingdings" panose="05000000000000000000" charset="0"/>
              <a:buChar char="Ø"/>
            </a:pPr>
            <a:r>
              <a:rPr lang="en-IN" sz="1600" dirty="0" smtClean="0">
                <a:sym typeface="+mn-ea"/>
              </a:rPr>
              <a:t>Order </a:t>
            </a:r>
            <a:r>
              <a:rPr lang="en-IN" sz="1600" dirty="0">
                <a:sym typeface="+mn-ea"/>
              </a:rPr>
              <a:t>Management Based </a:t>
            </a:r>
            <a:r>
              <a:rPr lang="en-IN" sz="1600" dirty="0" smtClean="0">
                <a:sym typeface="+mn-ea"/>
              </a:rPr>
              <a:t>Testing</a:t>
            </a:r>
            <a:endParaRPr lang="en-IN" sz="1600" dirty="0" smtClean="0">
              <a:sym typeface="+mn-ea"/>
            </a:endParaRPr>
          </a:p>
          <a:p>
            <a:pPr marL="285750" indent="-285750" algn="just">
              <a:buFont typeface="Wingdings" panose="05000000000000000000" charset="0"/>
              <a:buChar char="Ø"/>
            </a:pPr>
            <a:r>
              <a:rPr lang="en-IN" sz="1600" dirty="0" smtClean="0">
                <a:sym typeface="+mn-ea"/>
              </a:rPr>
              <a:t>Payments Testing</a:t>
            </a:r>
            <a:endParaRPr lang="en-IN" sz="1600" dirty="0" smtClean="0">
              <a:sym typeface="+mn-ea"/>
            </a:endParaRPr>
          </a:p>
          <a:p>
            <a:pPr marL="285750" indent="-285750" algn="just">
              <a:buFont typeface="Wingdings" panose="05000000000000000000" charset="0"/>
              <a:buChar char="Ø"/>
            </a:pPr>
            <a:r>
              <a:rPr lang="en-IN" sz="1600" dirty="0" smtClean="0">
                <a:sym typeface="+mn-ea"/>
              </a:rPr>
              <a:t>Analytics</a:t>
            </a:r>
            <a:r>
              <a:rPr lang="en-IN" sz="1600" dirty="0">
                <a:sym typeface="+mn-ea"/>
              </a:rPr>
              <a:t>, Reviews &amp; Ratings and User Profile </a:t>
            </a:r>
            <a:r>
              <a:rPr lang="en-IN" sz="1600" dirty="0" smtClean="0">
                <a:sym typeface="+mn-ea"/>
              </a:rPr>
              <a:t>Testing</a:t>
            </a:r>
            <a:endParaRPr lang="en-IN" sz="1600" dirty="0" smtClean="0">
              <a:sym typeface="+mn-ea"/>
            </a:endParaRPr>
          </a:p>
          <a:p>
            <a:pPr marL="171450" indent="-171450" algn="just"/>
            <a:endParaRPr lang="en-IN" sz="1000" dirty="0"/>
          </a:p>
          <a:p>
            <a:endParaRPr lang="en-IN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/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84568" y="260722"/>
            <a:ext cx="222821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>
                <a:latin typeface="Fira Sans Medium" panose="020B0603050000020004" pitchFamily="34" charset="0"/>
              </a:rPr>
              <a:t>Flowchart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pic>
        <p:nvPicPr>
          <p:cNvPr id="3" name="Picture Placeholder 2"/>
          <p:cNvPicPr>
            <a:picLocks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175" y="260985"/>
            <a:ext cx="6002655" cy="6497955"/>
          </a:xfrm>
          <a:prstGeom prst="rect">
            <a:avLst/>
          </a:prstGeom>
        </p:spPr>
      </p:pic>
      <p:sp>
        <p:nvSpPr>
          <p:cNvPr id="21" name="Text Box 20"/>
          <p:cNvSpPr txBox="1"/>
          <p:nvPr/>
        </p:nvSpPr>
        <p:spPr>
          <a:xfrm>
            <a:off x="10319385" y="260985"/>
            <a:ext cx="12985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dirty="0">
                <a:solidFill>
                  <a:schemeClr val="bg1"/>
                </a:solidFill>
                <a:latin typeface="Fira Sans Medium" panose="020B0603050000020004" pitchFamily="34" charset="0"/>
                <a:sym typeface="+mn-ea"/>
              </a:rPr>
              <a:t>amazon</a:t>
            </a:r>
            <a:endParaRPr lang="en-IN" dirty="0">
              <a:solidFill>
                <a:schemeClr val="bg1"/>
              </a:solidFill>
              <a:latin typeface="Fira Sans Medium" panose="020B0603050000020004" pitchFamily="34" charset="0"/>
              <a:sym typeface="+mn-ea"/>
            </a:endParaRPr>
          </a:p>
        </p:txBody>
      </p:sp>
      <p:sp>
        <p:nvSpPr>
          <p:cNvPr id="22" name="Freeform: Shape 8"/>
          <p:cNvSpPr/>
          <p:nvPr/>
        </p:nvSpPr>
        <p:spPr>
          <a:xfrm>
            <a:off x="10176510" y="547370"/>
            <a:ext cx="1228725" cy="207645"/>
          </a:xfrm>
          <a:custGeom>
            <a:avLst/>
            <a:gdLst>
              <a:gd name="connsiteX0" fmla="*/ 4569032 w 4609853"/>
              <a:gd name="connsiteY0" fmla="*/ 413392 h 1039050"/>
              <a:gd name="connsiteX1" fmla="*/ 2522490 w 4609853"/>
              <a:gd name="connsiteY1" fmla="*/ 1039051 h 1039050"/>
              <a:gd name="connsiteX2" fmla="*/ 22339 w 4609853"/>
              <a:gd name="connsiteY2" fmla="*/ 85017 h 1039050"/>
              <a:gd name="connsiteX3" fmla="*/ 79146 w 4609853"/>
              <a:gd name="connsiteY3" fmla="*/ 10798 h 1039050"/>
              <a:gd name="connsiteX4" fmla="*/ 2580535 w 4609853"/>
              <a:gd name="connsiteY4" fmla="*/ 674186 h 1039050"/>
              <a:gd name="connsiteX5" fmla="*/ 4488602 w 4609853"/>
              <a:gd name="connsiteY5" fmla="*/ 284033 h 1039050"/>
              <a:gd name="connsiteX6" fmla="*/ 4569032 w 4609853"/>
              <a:gd name="connsiteY6" fmla="*/ 413392 h 103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9853" h="1039050">
                <a:moveTo>
                  <a:pt x="4569032" y="413392"/>
                </a:moveTo>
                <a:cubicBezTo>
                  <a:pt x="4015524" y="821376"/>
                  <a:pt x="3213233" y="1039051"/>
                  <a:pt x="2522490" y="1039051"/>
                </a:cubicBezTo>
                <a:cubicBezTo>
                  <a:pt x="1553940" y="1039051"/>
                  <a:pt x="682003" y="680825"/>
                  <a:pt x="22339" y="85017"/>
                </a:cubicBezTo>
                <a:cubicBezTo>
                  <a:pt x="-29486" y="38164"/>
                  <a:pt x="16958" y="-25682"/>
                  <a:pt x="79146" y="10798"/>
                </a:cubicBezTo>
                <a:cubicBezTo>
                  <a:pt x="791045" y="425003"/>
                  <a:pt x="1671279" y="674186"/>
                  <a:pt x="2580535" y="674186"/>
                </a:cubicBezTo>
                <a:cubicBezTo>
                  <a:pt x="3193755" y="674186"/>
                  <a:pt x="3868334" y="547313"/>
                  <a:pt x="4488602" y="284033"/>
                </a:cubicBezTo>
                <a:cubicBezTo>
                  <a:pt x="4582300" y="244228"/>
                  <a:pt x="4660662" y="345393"/>
                  <a:pt x="4569032" y="413392"/>
                </a:cubicBezTo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Box 87"/>
          <p:cNvSpPr txBox="1"/>
          <p:nvPr/>
        </p:nvSpPr>
        <p:spPr>
          <a:xfrm>
            <a:off x="597293" y="275962"/>
            <a:ext cx="28816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>
                <a:latin typeface="Fira Sans Medium" panose="020B0603050000020004" pitchFamily="34" charset="0"/>
              </a:rPr>
              <a:t>Concept Map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grpSp>
        <p:nvGrpSpPr>
          <p:cNvPr id="65" name="Group 64"/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6" name="Graphic 4"/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67" name="Graphic 4"/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68" name="Graphic 11"/>
          <p:cNvSpPr/>
          <p:nvPr/>
        </p:nvSpPr>
        <p:spPr>
          <a:xfrm rot="7707741">
            <a:off x="11251711" y="5818212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" name="Picture Placeholder 2"/>
          <p:cNvPicPr>
            <a:picLocks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85" y="921385"/>
            <a:ext cx="11163300" cy="54298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/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5" name="Graphic 11"/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" name="Graphic 4"/>
          <p:cNvSpPr/>
          <p:nvPr/>
        </p:nvSpPr>
        <p:spPr>
          <a:xfrm rot="2476041">
            <a:off x="-1505993" y="-2254131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" name="Graphic 4"/>
          <p:cNvSpPr/>
          <p:nvPr/>
        </p:nvSpPr>
        <p:spPr>
          <a:xfrm rot="3140551">
            <a:off x="-2192543" y="-2808187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" name="Graphic 11"/>
          <p:cNvSpPr/>
          <p:nvPr/>
        </p:nvSpPr>
        <p:spPr>
          <a:xfrm rot="8901965">
            <a:off x="2258794" y="555042"/>
            <a:ext cx="1370251" cy="1274286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" name="Text Box 2"/>
          <p:cNvSpPr txBox="1"/>
          <p:nvPr/>
        </p:nvSpPr>
        <p:spPr>
          <a:xfrm>
            <a:off x="3926205" y="768985"/>
            <a:ext cx="31610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4000"/>
              <a:t>Test cases</a:t>
            </a:r>
            <a:endParaRPr lang="en-IN" altLang="en-US" sz="4000"/>
          </a:p>
        </p:txBody>
      </p:sp>
      <p:sp>
        <p:nvSpPr>
          <p:cNvPr id="4" name="Text Box 3"/>
          <p:cNvSpPr txBox="1"/>
          <p:nvPr/>
        </p:nvSpPr>
        <p:spPr>
          <a:xfrm>
            <a:off x="2767330" y="1968500"/>
            <a:ext cx="6657975" cy="40220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857250" indent="-8572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dirty="0">
                <a:cs typeface="Times New Roman" panose="02020603050405020304" pitchFamily="18" charset="0"/>
                <a:sym typeface="+mn-ea"/>
              </a:rPr>
              <a:t>Login/Signup</a:t>
            </a:r>
            <a:endParaRPr lang="en-IN" dirty="0">
              <a:cs typeface="Times New Roman" panose="02020603050405020304" pitchFamily="18" charset="0"/>
              <a:sym typeface="+mn-ea"/>
            </a:endParaRPr>
          </a:p>
          <a:p>
            <a:pPr marL="857250" indent="-8572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dirty="0">
                <a:cs typeface="Times New Roman" panose="02020603050405020304" pitchFamily="18" charset="0"/>
                <a:sym typeface="+mn-ea"/>
              </a:rPr>
              <a:t>Search for product(</a:t>
            </a:r>
            <a:r>
              <a:rPr lang="en-IN" dirty="0" err="1">
                <a:cs typeface="Times New Roman" panose="02020603050405020304" pitchFamily="18" charset="0"/>
                <a:sym typeface="+mn-ea"/>
              </a:rPr>
              <a:t>clothes,jewellery</a:t>
            </a:r>
            <a:r>
              <a:rPr lang="en-IN" dirty="0">
                <a:cs typeface="Times New Roman" panose="02020603050405020304" pitchFamily="18" charset="0"/>
                <a:sym typeface="+mn-ea"/>
              </a:rPr>
              <a:t> and shoes and cosmetics)</a:t>
            </a:r>
            <a:endParaRPr lang="en-IN" dirty="0">
              <a:cs typeface="Times New Roman" panose="02020603050405020304" pitchFamily="18" charset="0"/>
              <a:sym typeface="+mn-ea"/>
            </a:endParaRPr>
          </a:p>
          <a:p>
            <a:pPr marL="857250" indent="-8572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dirty="0">
                <a:cs typeface="Times New Roman" panose="02020603050405020304" pitchFamily="18" charset="0"/>
                <a:sym typeface="+mn-ea"/>
              </a:rPr>
              <a:t>Sorting</a:t>
            </a:r>
            <a:endParaRPr lang="en-IN" dirty="0">
              <a:cs typeface="Times New Roman" panose="02020603050405020304" pitchFamily="18" charset="0"/>
              <a:sym typeface="+mn-ea"/>
            </a:endParaRPr>
          </a:p>
          <a:p>
            <a:pPr marL="857250" indent="-8572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dirty="0">
                <a:cs typeface="Times New Roman" panose="02020603050405020304" pitchFamily="18" charset="0"/>
                <a:sym typeface="+mn-ea"/>
              </a:rPr>
              <a:t>Filtering</a:t>
            </a:r>
            <a:endParaRPr lang="en-IN" dirty="0">
              <a:cs typeface="Times New Roman" panose="02020603050405020304" pitchFamily="18" charset="0"/>
              <a:sym typeface="+mn-ea"/>
            </a:endParaRPr>
          </a:p>
          <a:p>
            <a:pPr marL="857250" indent="-8572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dirty="0">
                <a:cs typeface="Times New Roman" panose="02020603050405020304" pitchFamily="18" charset="0"/>
                <a:sym typeface="+mn-ea"/>
              </a:rPr>
              <a:t>Product description page</a:t>
            </a:r>
            <a:endParaRPr lang="en-IN" dirty="0">
              <a:cs typeface="Times New Roman" panose="02020603050405020304" pitchFamily="18" charset="0"/>
              <a:sym typeface="+mn-ea"/>
            </a:endParaRPr>
          </a:p>
          <a:p>
            <a:pPr marL="857250" indent="-8572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dirty="0" err="1">
                <a:cs typeface="Times New Roman" panose="02020603050405020304" pitchFamily="18" charset="0"/>
                <a:sym typeface="+mn-ea"/>
              </a:rPr>
              <a:t>Wishlist</a:t>
            </a:r>
            <a:endParaRPr lang="en-IN" dirty="0">
              <a:cs typeface="Times New Roman" panose="02020603050405020304" pitchFamily="18" charset="0"/>
            </a:endParaRPr>
          </a:p>
          <a:p>
            <a:pPr marL="857250" indent="-8572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dirty="0">
                <a:cs typeface="Times New Roman" panose="02020603050405020304" pitchFamily="18" charset="0"/>
                <a:sym typeface="+mn-ea"/>
              </a:rPr>
              <a:t>Shopping cart</a:t>
            </a:r>
            <a:endParaRPr lang="en-IN" dirty="0">
              <a:cs typeface="Times New Roman" panose="02020603050405020304" pitchFamily="18" charset="0"/>
              <a:sym typeface="+mn-ea"/>
            </a:endParaRPr>
          </a:p>
          <a:p>
            <a:pPr marL="857250" indent="-8572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dirty="0">
                <a:cs typeface="Times New Roman" panose="02020603050405020304" pitchFamily="18" charset="0"/>
                <a:sym typeface="+mn-ea"/>
              </a:rPr>
              <a:t>Checkout</a:t>
            </a:r>
            <a:endParaRPr lang="en-IN" dirty="0">
              <a:cs typeface="Times New Roman" panose="02020603050405020304" pitchFamily="18" charset="0"/>
              <a:sym typeface="+mn-ea"/>
            </a:endParaRPr>
          </a:p>
          <a:p>
            <a:pPr marL="857250" indent="-8572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dirty="0">
                <a:cs typeface="Times New Roman" panose="02020603050405020304" pitchFamily="18" charset="0"/>
                <a:sym typeface="+mn-ea"/>
              </a:rPr>
              <a:t>Payment gateway</a:t>
            </a:r>
            <a:endParaRPr lang="en-IN" dirty="0">
              <a:cs typeface="Times New Roman" panose="02020603050405020304" pitchFamily="18" charset="0"/>
              <a:sym typeface="+mn-ea"/>
            </a:endParaRPr>
          </a:p>
          <a:p>
            <a:pPr marL="857250" indent="-85725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IN" dirty="0">
                <a:cs typeface="Times New Roman" panose="02020603050405020304" pitchFamily="18" charset="0"/>
                <a:sym typeface="+mn-ea"/>
              </a:rPr>
              <a:t>Order confirmation</a:t>
            </a:r>
            <a:endParaRPr lang="en-IN" dirty="0"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charset="0"/>
              <a:buChar char="Ø"/>
            </a:pP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Box 87"/>
          <p:cNvSpPr txBox="1"/>
          <p:nvPr/>
        </p:nvSpPr>
        <p:spPr>
          <a:xfrm>
            <a:off x="835418" y="523612"/>
            <a:ext cx="564451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>
                <a:latin typeface="Fira Sans Medium" panose="020B0603050000020004" pitchFamily="34" charset="0"/>
              </a:rPr>
              <a:t>App Tools and Installation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grpSp>
        <p:nvGrpSpPr>
          <p:cNvPr id="65" name="Group 64"/>
          <p:cNvGrpSpPr/>
          <p:nvPr/>
        </p:nvGrpSpPr>
        <p:grpSpPr>
          <a:xfrm rot="12147091">
            <a:off x="9939721" y="5358962"/>
            <a:ext cx="2210578" cy="2419013"/>
            <a:chOff x="-447720" y="-856723"/>
            <a:chExt cx="2210578" cy="2419013"/>
          </a:xfrm>
        </p:grpSpPr>
        <p:sp>
          <p:nvSpPr>
            <p:cNvPr id="66" name="Graphic 4"/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67" name="Graphic 4"/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68" name="Graphic 11"/>
          <p:cNvSpPr/>
          <p:nvPr/>
        </p:nvSpPr>
        <p:spPr>
          <a:xfrm rot="7707741">
            <a:off x="10434466" y="57896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" name="Text Box 7"/>
          <p:cNvSpPr txBox="1"/>
          <p:nvPr/>
        </p:nvSpPr>
        <p:spPr>
          <a:xfrm>
            <a:off x="1302385" y="1857375"/>
            <a:ext cx="423481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800" dirty="0">
                <a:sym typeface="+mn-ea"/>
              </a:rPr>
              <a:t>Android Studio</a:t>
            </a:r>
            <a:endParaRPr lang="en-IN" sz="2800" dirty="0"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800" dirty="0" err="1">
                <a:sym typeface="+mn-ea"/>
              </a:rPr>
              <a:t>Appium</a:t>
            </a:r>
            <a:r>
              <a:rPr lang="en-IN" sz="2800" dirty="0">
                <a:sym typeface="+mn-ea"/>
              </a:rPr>
              <a:t> Inspector</a:t>
            </a:r>
            <a:endParaRPr lang="en-IN" sz="2800" dirty="0"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800" dirty="0" err="1">
                <a:sym typeface="+mn-ea"/>
              </a:rPr>
              <a:t>Lamdatest</a:t>
            </a:r>
            <a:endParaRPr lang="en-IN" sz="2800" dirty="0"/>
          </a:p>
          <a:p>
            <a:endParaRPr lang="en-IN" sz="2800" dirty="0"/>
          </a:p>
        </p:txBody>
      </p:sp>
      <p:pic>
        <p:nvPicPr>
          <p:cNvPr id="9" name="Picture Placeholder 8" descr="Why is Android Studio still such a gruesome embarrassment? | TechCrunch"/>
          <p:cNvPicPr>
            <a:picLocks noChangeAspect="1" noChangeArrowheads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9790" y="2157730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Placeholder 9" descr="Download free Appium-Inspector for macOS"/>
          <p:cNvPicPr>
            <a:picLocks noChangeAspect="1" noChangeArrowheads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1990" y="1967230"/>
            <a:ext cx="1895475" cy="189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LambdaTest Blog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5610" y="4156075"/>
            <a:ext cx="2853055" cy="1858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/>
          <p:cNvSpPr/>
          <p:nvPr/>
        </p:nvSpPr>
        <p:spPr>
          <a:xfrm>
            <a:off x="-266700" y="-3262994"/>
            <a:ext cx="12725400" cy="5687787"/>
          </a:xfrm>
          <a:prstGeom prst="ellipse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5" name="Group 14"/>
          <p:cNvGrpSpPr/>
          <p:nvPr/>
        </p:nvGrpSpPr>
        <p:grpSpPr>
          <a:xfrm>
            <a:off x="1419225" y="1092200"/>
            <a:ext cx="9208135" cy="1386840"/>
            <a:chOff x="3311855" y="3736152"/>
            <a:chExt cx="4123771" cy="928902"/>
          </a:xfrm>
          <a:solidFill>
            <a:srgbClr val="FF9900"/>
          </a:solidFill>
        </p:grpSpPr>
        <p:sp>
          <p:nvSpPr>
            <p:cNvPr id="7" name="Freeform: Shape 6"/>
            <p:cNvSpPr/>
            <p:nvPr/>
          </p:nvSpPr>
          <p:spPr>
            <a:xfrm>
              <a:off x="3311855" y="3817376"/>
              <a:ext cx="3760826" cy="847678"/>
            </a:xfrm>
            <a:custGeom>
              <a:avLst/>
              <a:gdLst>
                <a:gd name="connsiteX0" fmla="*/ 4569032 w 4609853"/>
                <a:gd name="connsiteY0" fmla="*/ 413392 h 1039050"/>
                <a:gd name="connsiteX1" fmla="*/ 2522490 w 4609853"/>
                <a:gd name="connsiteY1" fmla="*/ 1039051 h 1039050"/>
                <a:gd name="connsiteX2" fmla="*/ 22339 w 4609853"/>
                <a:gd name="connsiteY2" fmla="*/ 85017 h 1039050"/>
                <a:gd name="connsiteX3" fmla="*/ 79146 w 4609853"/>
                <a:gd name="connsiteY3" fmla="*/ 10798 h 1039050"/>
                <a:gd name="connsiteX4" fmla="*/ 2580535 w 4609853"/>
                <a:gd name="connsiteY4" fmla="*/ 674186 h 1039050"/>
                <a:gd name="connsiteX5" fmla="*/ 4488602 w 4609853"/>
                <a:gd name="connsiteY5" fmla="*/ 284033 h 1039050"/>
                <a:gd name="connsiteX6" fmla="*/ 4569032 w 4609853"/>
                <a:gd name="connsiteY6" fmla="*/ 413392 h 103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9853" h="1039050">
                  <a:moveTo>
                    <a:pt x="4569032" y="413392"/>
                  </a:moveTo>
                  <a:cubicBezTo>
                    <a:pt x="4015524" y="821376"/>
                    <a:pt x="3213233" y="1039051"/>
                    <a:pt x="2522490" y="1039051"/>
                  </a:cubicBezTo>
                  <a:cubicBezTo>
                    <a:pt x="1553940" y="1039051"/>
                    <a:pt x="682003" y="680825"/>
                    <a:pt x="22339" y="85017"/>
                  </a:cubicBezTo>
                  <a:cubicBezTo>
                    <a:pt x="-29486" y="38164"/>
                    <a:pt x="16958" y="-25682"/>
                    <a:pt x="79146" y="10798"/>
                  </a:cubicBezTo>
                  <a:cubicBezTo>
                    <a:pt x="791045" y="425003"/>
                    <a:pt x="1671279" y="674186"/>
                    <a:pt x="2580535" y="674186"/>
                  </a:cubicBezTo>
                  <a:cubicBezTo>
                    <a:pt x="3193755" y="674186"/>
                    <a:pt x="3868334" y="547313"/>
                    <a:pt x="4488602" y="284033"/>
                  </a:cubicBezTo>
                  <a:cubicBezTo>
                    <a:pt x="4582300" y="244228"/>
                    <a:pt x="4660662" y="345393"/>
                    <a:pt x="4569032" y="413392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6662590" y="3736152"/>
              <a:ext cx="773036" cy="761368"/>
            </a:xfrm>
            <a:custGeom>
              <a:avLst/>
              <a:gdLst>
                <a:gd name="connsiteX0" fmla="*/ 691963 w 947553"/>
                <a:gd name="connsiteY0" fmla="*/ 249669 h 933254"/>
                <a:gd name="connsiteX1" fmla="*/ 45996 w 947553"/>
                <a:gd name="connsiteY1" fmla="*/ 228114 h 933254"/>
                <a:gd name="connsiteX2" fmla="*/ 32309 w 947553"/>
                <a:gd name="connsiteY2" fmla="*/ 153476 h 933254"/>
                <a:gd name="connsiteX3" fmla="*/ 928297 w 947553"/>
                <a:gd name="connsiteY3" fmla="*/ 69723 h 933254"/>
                <a:gd name="connsiteX4" fmla="*/ 615258 w 947553"/>
                <a:gd name="connsiteY4" fmla="*/ 913476 h 933254"/>
                <a:gd name="connsiteX5" fmla="*/ 546430 w 947553"/>
                <a:gd name="connsiteY5" fmla="*/ 880719 h 933254"/>
                <a:gd name="connsiteX6" fmla="*/ 691963 w 947553"/>
                <a:gd name="connsiteY6" fmla="*/ 249669 h 93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7553" h="933254">
                  <a:moveTo>
                    <a:pt x="691963" y="249669"/>
                  </a:moveTo>
                  <a:cubicBezTo>
                    <a:pt x="621477" y="159286"/>
                    <a:pt x="224275" y="206968"/>
                    <a:pt x="45996" y="228114"/>
                  </a:cubicBezTo>
                  <a:cubicBezTo>
                    <a:pt x="-8325" y="234743"/>
                    <a:pt x="-16612" y="187480"/>
                    <a:pt x="32309" y="153476"/>
                  </a:cubicBezTo>
                  <a:cubicBezTo>
                    <a:pt x="348663" y="-69171"/>
                    <a:pt x="867765" y="-4906"/>
                    <a:pt x="928297" y="69723"/>
                  </a:cubicBezTo>
                  <a:cubicBezTo>
                    <a:pt x="988828" y="144770"/>
                    <a:pt x="912543" y="665111"/>
                    <a:pt x="615258" y="913476"/>
                  </a:cubicBezTo>
                  <a:cubicBezTo>
                    <a:pt x="569652" y="951614"/>
                    <a:pt x="526123" y="931297"/>
                    <a:pt x="546430" y="880719"/>
                  </a:cubicBezTo>
                  <a:cubicBezTo>
                    <a:pt x="613191" y="714041"/>
                    <a:pt x="762866" y="340471"/>
                    <a:pt x="691963" y="249669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771758" y="2682584"/>
            <a:ext cx="2489176" cy="65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latin typeface="Fira Sans Medium" panose="020B0603050000020004" pitchFamily="34" charset="0"/>
              </a:rPr>
              <a:t>Installation</a:t>
            </a:r>
            <a:endParaRPr lang="en-IN" sz="2800" dirty="0">
              <a:latin typeface="Fira Sans Medium" panose="020B0603050000020004" pitchFamily="3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977515" y="3947160"/>
            <a:ext cx="581406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en-IN" sz="2400" dirty="0">
                <a:sym typeface="+mn-ea"/>
              </a:rPr>
              <a:t>Download Android Studio</a:t>
            </a:r>
            <a:endParaRPr lang="en-IN" sz="2400" dirty="0">
              <a:sym typeface="+mn-ea"/>
            </a:endParaRP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IN" sz="2400" dirty="0">
                <a:sym typeface="+mn-ea"/>
              </a:rPr>
              <a:t>Install SDK in Android Studio</a:t>
            </a:r>
            <a:endParaRPr lang="en-IN" sz="2400" dirty="0">
              <a:sym typeface="+mn-ea"/>
            </a:endParaRP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IN" sz="2400" dirty="0">
                <a:sym typeface="+mn-ea"/>
              </a:rPr>
              <a:t>Download Emulator in Android Studio</a:t>
            </a:r>
            <a:endParaRPr lang="en-IN" sz="2400" dirty="0">
              <a:sym typeface="+mn-ea"/>
            </a:endParaRP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IN" sz="2400" dirty="0">
                <a:sym typeface="+mn-ea"/>
              </a:rPr>
              <a:t>Download </a:t>
            </a:r>
            <a:r>
              <a:rPr lang="en-IN" sz="2400" dirty="0" err="1">
                <a:sym typeface="+mn-ea"/>
              </a:rPr>
              <a:t>Appium</a:t>
            </a:r>
            <a:r>
              <a:rPr lang="en-IN" sz="2400" dirty="0">
                <a:sym typeface="+mn-ea"/>
              </a:rPr>
              <a:t> Inspector</a:t>
            </a:r>
            <a:endParaRPr lang="en-IN" sz="2400" dirty="0"/>
          </a:p>
          <a:p>
            <a:pPr marL="342900" indent="-342900"/>
            <a:endParaRPr lang="en-IN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2354</Words>
  <Application>WPS Presentation</Application>
  <PresentationFormat>Widescreen</PresentationFormat>
  <Paragraphs>101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122" baseType="lpstr">
      <vt:lpstr>Arial</vt:lpstr>
      <vt:lpstr>SimSun</vt:lpstr>
      <vt:lpstr>Wingdings</vt:lpstr>
      <vt:lpstr>Fira Sans Medium</vt:lpstr>
      <vt:lpstr>Roboto</vt:lpstr>
      <vt:lpstr>Wide Latin</vt:lpstr>
      <vt:lpstr>Source Sans Pro</vt:lpstr>
      <vt:lpstr>Inter Medium</vt:lpstr>
      <vt:lpstr>Trebuchet MS</vt:lpstr>
      <vt:lpstr>Inter</vt:lpstr>
      <vt:lpstr>Fira Sans</vt:lpstr>
      <vt:lpstr>Open Sans</vt:lpstr>
      <vt:lpstr>Segoe Print</vt:lpstr>
      <vt:lpstr>Open Sans Semibold</vt:lpstr>
      <vt:lpstr>Calibri</vt:lpstr>
      <vt:lpstr>Microsoft YaHei</vt:lpstr>
      <vt:lpstr>Arial Unicode MS</vt:lpstr>
      <vt:lpstr>Calibri Light</vt:lpstr>
      <vt:lpstr>Times New Roman</vt:lpstr>
      <vt:lpstr>Wingdings</vt:lpstr>
      <vt:lpstr>Yu Gothic UI Semibold</vt:lpstr>
      <vt:lpstr>Calibri</vt:lpstr>
      <vt:lpstr>Slack-Lato</vt:lpstr>
      <vt:lpstr>AMGDT</vt:lpstr>
      <vt:lpstr>Georgia Pro Light</vt:lpstr>
      <vt:lpstr>Georgia</vt:lpstr>
      <vt:lpstr>Cambria</vt:lpstr>
      <vt:lpstr>Gadugi</vt:lpstr>
      <vt:lpstr>Gabriola</vt:lpstr>
      <vt:lpstr>GDT</vt:lpstr>
      <vt:lpstr>Agency FB</vt:lpstr>
      <vt:lpstr>Algerian</vt:lpstr>
      <vt:lpstr>AmdtSymbols</vt:lpstr>
      <vt:lpstr>Arial Black</vt:lpstr>
      <vt:lpstr>Arial Narrow</vt:lpstr>
      <vt:lpstr>Arial Rounded MT Bold</vt:lpstr>
      <vt:lpstr>Bahnschrift</vt:lpstr>
      <vt:lpstr>Bahnschrift Condensed</vt:lpstr>
      <vt:lpstr>Bahnschrift Light</vt:lpstr>
      <vt:lpstr>Bahnschrift Light Condensed</vt:lpstr>
      <vt:lpstr>Bahnschrift Light SemiCondensed</vt:lpstr>
      <vt:lpstr>Bahnschrift SemiBold</vt:lpstr>
      <vt:lpstr>Bahnschrift SemiBold Condensed</vt:lpstr>
      <vt:lpstr>Bahnschrift SemiCondensed</vt:lpstr>
      <vt:lpstr>Bahnschrift SemiLight SemiCondensed</vt:lpstr>
      <vt:lpstr>Bell MT</vt:lpstr>
      <vt:lpstr>Berlin Sans FB</vt:lpstr>
      <vt:lpstr>Berlin Sans FB Demi</vt:lpstr>
      <vt:lpstr>Bernard MT Condensed</vt:lpstr>
      <vt:lpstr>Blackadder ITC</vt:lpstr>
      <vt:lpstr>Bodoni MT</vt:lpstr>
      <vt:lpstr>Bodoni MT Black</vt:lpstr>
      <vt:lpstr>Bodoni MT Condensed</vt:lpstr>
      <vt:lpstr>Bodoni MT Poster Compressed</vt:lpstr>
      <vt:lpstr>Book Antiqua</vt:lpstr>
      <vt:lpstr>Bookman Old Style</vt:lpstr>
      <vt:lpstr>Bradley Hand ITC</vt:lpstr>
      <vt:lpstr>Britannic Bold</vt:lpstr>
      <vt:lpstr>Broadway</vt:lpstr>
      <vt:lpstr>Brush Script MT</vt:lpstr>
      <vt:lpstr>Californian FB</vt:lpstr>
      <vt:lpstr>Calisto MT</vt:lpstr>
      <vt:lpstr>Cambria Math</vt:lpstr>
      <vt:lpstr>Candara</vt:lpstr>
      <vt:lpstr>Candara Light</vt:lpstr>
      <vt:lpstr>Castellar</vt:lpstr>
      <vt:lpstr>Centaur</vt:lpstr>
      <vt:lpstr>Century</vt:lpstr>
      <vt:lpstr>Century Gothic</vt:lpstr>
      <vt:lpstr>Century Schoolbook</vt:lpstr>
      <vt:lpstr>Chiller</vt:lpstr>
      <vt:lpstr>Colonna MT</vt:lpstr>
      <vt:lpstr>Comic Sans MS</vt:lpstr>
      <vt:lpstr>Complex</vt:lpstr>
      <vt:lpstr>Consolas</vt:lpstr>
      <vt:lpstr>Constantia</vt:lpstr>
      <vt:lpstr>Cooper Black</vt:lpstr>
      <vt:lpstr>Copperplate Gothic Bold</vt:lpstr>
      <vt:lpstr>Copperplate Gothic Light</vt:lpstr>
      <vt:lpstr>Corbel</vt:lpstr>
      <vt:lpstr>Corbel Light</vt:lpstr>
      <vt:lpstr>Courier New</vt:lpstr>
      <vt:lpstr>Curlz MT</vt:lpstr>
      <vt:lpstr>Dubai</vt:lpstr>
      <vt:lpstr>Dubai Light</vt:lpstr>
      <vt:lpstr>Dubai Medium</vt:lpstr>
      <vt:lpstr>Ebrima</vt:lpstr>
      <vt:lpstr>Edwardian Script ITC</vt:lpstr>
      <vt:lpstr>Elephant</vt:lpstr>
      <vt:lpstr>Engravers MT</vt:lpstr>
      <vt:lpstr>Eras Bold ITC</vt:lpstr>
      <vt:lpstr>Eras Demi ITC</vt:lpstr>
      <vt:lpstr>Eras Light ITC</vt:lpstr>
      <vt:lpstr>Eras Medium ITC</vt:lpstr>
      <vt:lpstr>Felix Titling</vt:lpstr>
      <vt:lpstr>Footlight MT Light</vt:lpstr>
      <vt:lpstr>Forte</vt:lpstr>
      <vt:lpstr>Franklin Gothic Book</vt:lpstr>
      <vt:lpstr>Franklin Gothic Demi</vt:lpstr>
      <vt:lpstr>Franklin Gothic Demi Cond</vt:lpstr>
      <vt:lpstr>Franklin Gothic Heavy</vt:lpstr>
      <vt:lpstr>Franklin Gothic Medium</vt:lpstr>
      <vt:lpstr>Franklin Gothic Medium Cond</vt:lpstr>
      <vt:lpstr>Freestyle Script</vt:lpstr>
      <vt:lpstr>French Script MT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chowd</cp:lastModifiedBy>
  <cp:revision>204</cp:revision>
  <dcterms:created xsi:type="dcterms:W3CDTF">2021-11-17T09:33:00Z</dcterms:created>
  <dcterms:modified xsi:type="dcterms:W3CDTF">2023-01-30T09:08:51Z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3B1F1DF36A96448CAC8B3BC8E59D59B7</vt:lpwstr>
  </property>
  <property fmtid="{D5CDD505-2E9C-101B-9397-08002B2CF9AE}" pid="3" name="KSOProductBuildVer">
    <vt:lpwstr>1033-11.2.0.11440</vt:lpwstr>
  </property>
</Properties>
</file>

<file path=docProps/thumbnail.jpeg>
</file>